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5" r:id="rId1"/>
  </p:sldMasterIdLst>
  <p:notesMasterIdLst>
    <p:notesMasterId r:id="rId10"/>
  </p:notesMasterIdLst>
  <p:sldIdLst>
    <p:sldId id="256" r:id="rId2"/>
    <p:sldId id="257" r:id="rId3"/>
    <p:sldId id="276" r:id="rId4"/>
    <p:sldId id="277" r:id="rId5"/>
    <p:sldId id="280" r:id="rId6"/>
    <p:sldId id="286" r:id="rId7"/>
    <p:sldId id="282" r:id="rId8"/>
    <p:sldId id="284" r:id="rId9"/>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86151" autoAdjust="0"/>
  </p:normalViewPr>
  <p:slideViewPr>
    <p:cSldViewPr snapToGrid="0">
      <p:cViewPr varScale="1">
        <p:scale>
          <a:sx n="65" d="100"/>
          <a:sy n="65" d="100"/>
        </p:scale>
        <p:origin x="103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8056"/>
          </a:xfrm>
          <a:prstGeom prst="rect">
            <a:avLst/>
          </a:prstGeom>
        </p:spPr>
        <p:txBody>
          <a:bodyPr vert="horz" lIns="95562" tIns="47781" rIns="95562" bIns="47781" rtlCol="0"/>
          <a:lstStyle>
            <a:lvl1pPr algn="l">
              <a:defRPr sz="1300"/>
            </a:lvl1pPr>
          </a:lstStyle>
          <a:p>
            <a:endParaRPr lang="it-IT"/>
          </a:p>
        </p:txBody>
      </p:sp>
      <p:sp>
        <p:nvSpPr>
          <p:cNvPr id="3" name="Segnaposto data 2"/>
          <p:cNvSpPr>
            <a:spLocks noGrp="1"/>
          </p:cNvSpPr>
          <p:nvPr>
            <p:ph type="dt" idx="1"/>
          </p:nvPr>
        </p:nvSpPr>
        <p:spPr>
          <a:xfrm>
            <a:off x="3850443" y="0"/>
            <a:ext cx="2945659" cy="498056"/>
          </a:xfrm>
          <a:prstGeom prst="rect">
            <a:avLst/>
          </a:prstGeom>
        </p:spPr>
        <p:txBody>
          <a:bodyPr vert="horz" lIns="95562" tIns="47781" rIns="95562" bIns="47781" rtlCol="0"/>
          <a:lstStyle>
            <a:lvl1pPr algn="r">
              <a:defRPr sz="1300"/>
            </a:lvl1pPr>
          </a:lstStyle>
          <a:p>
            <a:fld id="{A1825FCE-E92E-44E1-B15C-C784E359A7A2}" type="datetimeFigureOut">
              <a:rPr lang="it-IT" smtClean="0"/>
              <a:t>12/02/2026</a:t>
            </a:fld>
            <a:endParaRPr lang="it-IT"/>
          </a:p>
        </p:txBody>
      </p:sp>
      <p:sp>
        <p:nvSpPr>
          <p:cNvPr id="4" name="Segnaposto immagin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5562" tIns="47781" rIns="95562" bIns="47781" rtlCol="0" anchor="ctr"/>
          <a:lstStyle/>
          <a:p>
            <a:endParaRPr lang="it-IT"/>
          </a:p>
        </p:txBody>
      </p:sp>
      <p:sp>
        <p:nvSpPr>
          <p:cNvPr id="5" name="Segnaposto note 4"/>
          <p:cNvSpPr>
            <a:spLocks noGrp="1"/>
          </p:cNvSpPr>
          <p:nvPr>
            <p:ph type="body" sz="quarter" idx="3"/>
          </p:nvPr>
        </p:nvSpPr>
        <p:spPr>
          <a:xfrm>
            <a:off x="679768" y="4777194"/>
            <a:ext cx="5438140" cy="3908614"/>
          </a:xfrm>
          <a:prstGeom prst="rect">
            <a:avLst/>
          </a:prstGeom>
        </p:spPr>
        <p:txBody>
          <a:bodyPr vert="horz" lIns="95562" tIns="47781" rIns="95562" bIns="47781"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28585"/>
            <a:ext cx="2945659" cy="498055"/>
          </a:xfrm>
          <a:prstGeom prst="rect">
            <a:avLst/>
          </a:prstGeom>
        </p:spPr>
        <p:txBody>
          <a:bodyPr vert="horz" lIns="95562" tIns="47781" rIns="95562" bIns="47781" rtlCol="0" anchor="b"/>
          <a:lstStyle>
            <a:lvl1pPr algn="l">
              <a:defRPr sz="1300"/>
            </a:lvl1pPr>
          </a:lstStyle>
          <a:p>
            <a:endParaRPr lang="it-IT"/>
          </a:p>
        </p:txBody>
      </p:sp>
      <p:sp>
        <p:nvSpPr>
          <p:cNvPr id="7" name="Segnaposto numero diapositiva 6"/>
          <p:cNvSpPr>
            <a:spLocks noGrp="1"/>
          </p:cNvSpPr>
          <p:nvPr>
            <p:ph type="sldNum" sz="quarter" idx="5"/>
          </p:nvPr>
        </p:nvSpPr>
        <p:spPr>
          <a:xfrm>
            <a:off x="3850443" y="9428585"/>
            <a:ext cx="2945659" cy="498055"/>
          </a:xfrm>
          <a:prstGeom prst="rect">
            <a:avLst/>
          </a:prstGeom>
        </p:spPr>
        <p:txBody>
          <a:bodyPr vert="horz" lIns="95562" tIns="47781" rIns="95562" bIns="47781" rtlCol="0" anchor="b"/>
          <a:lstStyle>
            <a:lvl1pPr algn="r">
              <a:defRPr sz="1300"/>
            </a:lvl1pPr>
          </a:lstStyle>
          <a:p>
            <a:fld id="{C9802BC1-24B6-4AE6-BDC2-4128EE5B950B}" type="slidenum">
              <a:rPr lang="it-IT" smtClean="0"/>
              <a:t>‹N›</a:t>
            </a:fld>
            <a:endParaRPr lang="it-IT"/>
          </a:p>
        </p:txBody>
      </p:sp>
    </p:spTree>
    <p:extLst>
      <p:ext uri="{BB962C8B-B14F-4D97-AF65-F5344CB8AC3E}">
        <p14:creationId xmlns:p14="http://schemas.microsoft.com/office/powerpoint/2010/main" val="2984313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C9802BC1-24B6-4AE6-BDC2-4128EE5B950B}" type="slidenum">
              <a:rPr lang="it-IT" smtClean="0"/>
              <a:t>2</a:t>
            </a:fld>
            <a:endParaRPr lang="it-IT"/>
          </a:p>
        </p:txBody>
      </p:sp>
    </p:spTree>
    <p:extLst>
      <p:ext uri="{BB962C8B-B14F-4D97-AF65-F5344CB8AC3E}">
        <p14:creationId xmlns:p14="http://schemas.microsoft.com/office/powerpoint/2010/main" val="2683593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5DBFBF58-30B5-4924-9FC5-0575A4AA88A6}" type="datetime1">
              <a:rPr lang="it-IT" smtClean="0"/>
              <a:t>12/02/2026</a:t>
            </a:fld>
            <a:endParaRPr lang="it-IT"/>
          </a:p>
        </p:txBody>
      </p:sp>
      <p:sp>
        <p:nvSpPr>
          <p:cNvPr id="5" name="Footer Placeholder 4"/>
          <p:cNvSpPr>
            <a:spLocks noGrp="1"/>
          </p:cNvSpPr>
          <p:nvPr>
            <p:ph type="ftr" sz="quarter" idx="11"/>
          </p:nvPr>
        </p:nvSpPr>
        <p:spPr/>
        <p:txBody>
          <a:bodyPr/>
          <a:lstStyle/>
          <a:p>
            <a:endParaRPr lang="it-IT"/>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EB5C335-5845-4195-83EC-9A403DDE32F7}" type="slidenum">
              <a:rPr lang="it-IT" smtClean="0"/>
              <a:t>‹N›</a:t>
            </a:fld>
            <a:endParaRPr lang="it-IT"/>
          </a:p>
        </p:txBody>
      </p:sp>
    </p:spTree>
    <p:extLst>
      <p:ext uri="{BB962C8B-B14F-4D97-AF65-F5344CB8AC3E}">
        <p14:creationId xmlns:p14="http://schemas.microsoft.com/office/powerpoint/2010/main" val="2840074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98E2409-CF59-4FCA-9F66-528FB45FACBA}" type="datetime1">
              <a:rPr lang="it-IT" smtClean="0"/>
              <a:t>12/02/2026</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EB5C335-5845-4195-83EC-9A403DDE32F7}" type="slidenum">
              <a:rPr lang="it-IT" smtClean="0"/>
              <a:t>‹N›</a:t>
            </a:fld>
            <a:endParaRPr lang="it-IT"/>
          </a:p>
        </p:txBody>
      </p:sp>
    </p:spTree>
    <p:extLst>
      <p:ext uri="{BB962C8B-B14F-4D97-AF65-F5344CB8AC3E}">
        <p14:creationId xmlns:p14="http://schemas.microsoft.com/office/powerpoint/2010/main" val="3002169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5E1CF9F-4AE3-49AD-B6E0-5354344FD321}" type="datetime1">
              <a:rPr lang="it-IT" smtClean="0"/>
              <a:t>12/02/2026</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EB5C335-5845-4195-83EC-9A403DDE32F7}" type="slidenum">
              <a:rPr lang="it-IT" smtClean="0"/>
              <a:t>‹N›</a:t>
            </a:fld>
            <a:endParaRPr lang="it-IT"/>
          </a:p>
        </p:txBody>
      </p:sp>
    </p:spTree>
    <p:extLst>
      <p:ext uri="{BB962C8B-B14F-4D97-AF65-F5344CB8AC3E}">
        <p14:creationId xmlns:p14="http://schemas.microsoft.com/office/powerpoint/2010/main" val="390320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9E99E2FE-B6C4-45CD-8CF9-476E6A172493}" type="datetime1">
              <a:rPr lang="it-IT" smtClean="0"/>
              <a:t>12/02/2026</a:t>
            </a:fld>
            <a:endParaRPr lang="it-IT"/>
          </a:p>
        </p:txBody>
      </p:sp>
      <p:sp>
        <p:nvSpPr>
          <p:cNvPr id="6" name="Footer Placeholder 5"/>
          <p:cNvSpPr>
            <a:spLocks noGrp="1"/>
          </p:cNvSpPr>
          <p:nvPr>
            <p:ph type="ftr" sz="quarter" idx="11"/>
          </p:nvPr>
        </p:nvSpPr>
        <p:spPr/>
        <p:txBody>
          <a:bodyPr/>
          <a:lstStyle/>
          <a:p>
            <a:endParaRPr lang="it-IT"/>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EB5C335-5845-4195-83EC-9A403DDE32F7}" type="slidenum">
              <a:rPr lang="it-IT" smtClean="0"/>
              <a:t>‹N›</a:t>
            </a:fld>
            <a:endParaRPr lang="it-IT"/>
          </a:p>
        </p:txBody>
      </p:sp>
    </p:spTree>
    <p:extLst>
      <p:ext uri="{BB962C8B-B14F-4D97-AF65-F5344CB8AC3E}">
        <p14:creationId xmlns:p14="http://schemas.microsoft.com/office/powerpoint/2010/main" val="10736053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A7509072-AA58-4F2D-A5EF-B05CC5786430}" type="datetime1">
              <a:rPr lang="it-IT" smtClean="0"/>
              <a:t>12/02/2026</a:t>
            </a:fld>
            <a:endParaRPr lang="it-IT"/>
          </a:p>
        </p:txBody>
      </p:sp>
      <p:sp>
        <p:nvSpPr>
          <p:cNvPr id="8" name="Footer Placeholder 7"/>
          <p:cNvSpPr>
            <a:spLocks noGrp="1"/>
          </p:cNvSpPr>
          <p:nvPr>
            <p:ph type="ftr" sz="quarter" idx="11"/>
          </p:nvPr>
        </p:nvSpPr>
        <p:spPr/>
        <p:txBody>
          <a:bodyPr/>
          <a:lstStyle/>
          <a:p>
            <a:endParaRPr lang="it-IT"/>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EB5C335-5845-4195-83EC-9A403DDE32F7}" type="slidenum">
              <a:rPr lang="it-IT" smtClean="0"/>
              <a:t>‹N›</a:t>
            </a:fld>
            <a:endParaRPr lang="it-IT"/>
          </a:p>
        </p:txBody>
      </p:sp>
    </p:spTree>
    <p:extLst>
      <p:ext uri="{BB962C8B-B14F-4D97-AF65-F5344CB8AC3E}">
        <p14:creationId xmlns:p14="http://schemas.microsoft.com/office/powerpoint/2010/main" val="2470534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EF2DDEE8-4081-467A-8485-5BF1B22930A8}" type="datetime1">
              <a:rPr lang="it-IT" smtClean="0"/>
              <a:t>12/02/2026</a:t>
            </a:fld>
            <a:endParaRPr lang="it-IT"/>
          </a:p>
        </p:txBody>
      </p:sp>
      <p:sp>
        <p:nvSpPr>
          <p:cNvPr id="4" name="Footer Placeholder 3"/>
          <p:cNvSpPr>
            <a:spLocks noGrp="1"/>
          </p:cNvSpPr>
          <p:nvPr>
            <p:ph type="ftr" sz="quarter" idx="11"/>
          </p:nvPr>
        </p:nvSpPr>
        <p:spPr/>
        <p:txBody>
          <a:bodyPr/>
          <a:lstStyle/>
          <a:p>
            <a:endParaRPr lang="it-IT"/>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EB5C335-5845-4195-83EC-9A403DDE32F7}" type="slidenum">
              <a:rPr lang="it-IT" smtClean="0"/>
              <a:t>‹N›</a:t>
            </a:fld>
            <a:endParaRPr lang="it-IT"/>
          </a:p>
        </p:txBody>
      </p:sp>
    </p:spTree>
    <p:extLst>
      <p:ext uri="{BB962C8B-B14F-4D97-AF65-F5344CB8AC3E}">
        <p14:creationId xmlns:p14="http://schemas.microsoft.com/office/powerpoint/2010/main" val="1613227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56DAFE-D887-42F8-9510-1C1C72847FC8}" type="datetime1">
              <a:rPr lang="it-IT" smtClean="0"/>
              <a:t>12/02/2026</a:t>
            </a:fld>
            <a:endParaRPr lang="it-IT"/>
          </a:p>
        </p:txBody>
      </p:sp>
      <p:sp>
        <p:nvSpPr>
          <p:cNvPr id="3" name="Footer Placeholder 2"/>
          <p:cNvSpPr>
            <a:spLocks noGrp="1"/>
          </p:cNvSpPr>
          <p:nvPr>
            <p:ph type="ftr" sz="quarter" idx="11"/>
          </p:nvPr>
        </p:nvSpPr>
        <p:spPr/>
        <p:txBody>
          <a:bodyPr/>
          <a:lstStyle/>
          <a:p>
            <a:endParaRPr lang="it-IT"/>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EB5C335-5845-4195-83EC-9A403DDE32F7}" type="slidenum">
              <a:rPr lang="it-IT" smtClean="0"/>
              <a:t>‹N›</a:t>
            </a:fld>
            <a:endParaRPr lang="it-IT"/>
          </a:p>
        </p:txBody>
      </p:sp>
    </p:spTree>
    <p:extLst>
      <p:ext uri="{BB962C8B-B14F-4D97-AF65-F5344CB8AC3E}">
        <p14:creationId xmlns:p14="http://schemas.microsoft.com/office/powerpoint/2010/main" val="2323756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13C167AF-D317-4A0C-953C-15B61CE33651}" type="datetime1">
              <a:rPr lang="it-IT" smtClean="0"/>
              <a:t>12/02/2026</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EB5C335-5845-4195-83EC-9A403DDE32F7}" type="slidenum">
              <a:rPr lang="it-IT" smtClean="0"/>
              <a:t>‹N›</a:t>
            </a:fld>
            <a:endParaRPr lang="it-IT"/>
          </a:p>
        </p:txBody>
      </p:sp>
    </p:spTree>
    <p:extLst>
      <p:ext uri="{BB962C8B-B14F-4D97-AF65-F5344CB8AC3E}">
        <p14:creationId xmlns:p14="http://schemas.microsoft.com/office/powerpoint/2010/main" val="1413560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19350C7A-3A42-4021-A8E1-8A9F7A269362}" type="datetime1">
              <a:rPr lang="it-IT" smtClean="0"/>
              <a:t>12/02/2026</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EB5C335-5845-4195-83EC-9A403DDE32F7}" type="slidenum">
              <a:rPr lang="it-IT" smtClean="0"/>
              <a:t>‹N›</a:t>
            </a:fld>
            <a:endParaRPr lang="it-IT"/>
          </a:p>
        </p:txBody>
      </p:sp>
    </p:spTree>
    <p:extLst>
      <p:ext uri="{BB962C8B-B14F-4D97-AF65-F5344CB8AC3E}">
        <p14:creationId xmlns:p14="http://schemas.microsoft.com/office/powerpoint/2010/main" val="4128263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5707E26F-4F55-47D1-8D10-5A4A2DA551E6}" type="datetime1">
              <a:rPr lang="it-IT" smtClean="0"/>
              <a:t>12/02/2026</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EB5C335-5845-4195-83EC-9A403DDE32F7}" type="slidenum">
              <a:rPr lang="it-IT" smtClean="0"/>
              <a:t>‹N›</a:t>
            </a:fld>
            <a:endParaRPr lang="it-IT"/>
          </a:p>
        </p:txBody>
      </p:sp>
    </p:spTree>
    <p:extLst>
      <p:ext uri="{BB962C8B-B14F-4D97-AF65-F5344CB8AC3E}">
        <p14:creationId xmlns:p14="http://schemas.microsoft.com/office/powerpoint/2010/main" val="3059541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921C28CA-BF57-4277-B62D-94F071B5215C}" type="datetime1">
              <a:rPr lang="it-IT" smtClean="0"/>
              <a:t>12/02/2026</a:t>
            </a:fld>
            <a:endParaRPr lang="it-IT"/>
          </a:p>
        </p:txBody>
      </p:sp>
      <p:sp>
        <p:nvSpPr>
          <p:cNvPr id="5" name="Footer Placeholder 4"/>
          <p:cNvSpPr>
            <a:spLocks noGrp="1"/>
          </p:cNvSpPr>
          <p:nvPr>
            <p:ph type="ftr" sz="quarter" idx="11"/>
          </p:nvPr>
        </p:nvSpPr>
        <p:spPr/>
        <p:txBody>
          <a:bodyPr/>
          <a:lstStyle/>
          <a:p>
            <a:endParaRPr lang="it-IT"/>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EB5C335-5845-4195-83EC-9A403DDE32F7}" type="slidenum">
              <a:rPr lang="it-IT" smtClean="0"/>
              <a:t>‹N›</a:t>
            </a:fld>
            <a:endParaRPr lang="it-IT"/>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44129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7F50192B-1D04-4C66-8FD3-C9CD231F03EC}" type="datetime1">
              <a:rPr lang="it-IT" smtClean="0"/>
              <a:t>12/02/2026</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EB5C335-5845-4195-83EC-9A403DDE32F7}" type="slidenum">
              <a:rPr lang="it-IT" smtClean="0"/>
              <a:t>‹N›</a:t>
            </a:fld>
            <a:endParaRPr lang="it-IT"/>
          </a:p>
        </p:txBody>
      </p:sp>
    </p:spTree>
    <p:extLst>
      <p:ext uri="{BB962C8B-B14F-4D97-AF65-F5344CB8AC3E}">
        <p14:creationId xmlns:p14="http://schemas.microsoft.com/office/powerpoint/2010/main" val="12386019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B49FD0CA-3070-4915-B4C6-9A9C5364A8F5}" type="datetime1">
              <a:rPr lang="it-IT" smtClean="0"/>
              <a:t>12/02/2026</a:t>
            </a:fld>
            <a:endParaRPr lang="it-IT"/>
          </a:p>
        </p:txBody>
      </p:sp>
      <p:sp>
        <p:nvSpPr>
          <p:cNvPr id="6" name="Footer Placeholder 5"/>
          <p:cNvSpPr>
            <a:spLocks noGrp="1"/>
          </p:cNvSpPr>
          <p:nvPr>
            <p:ph type="ftr" sz="quarter" idx="11"/>
          </p:nvPr>
        </p:nvSpPr>
        <p:spPr/>
        <p:txBody>
          <a:bodyPr/>
          <a:lstStyle/>
          <a:p>
            <a:endParaRPr lang="it-IT"/>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EB5C335-5845-4195-83EC-9A403DDE32F7}" type="slidenum">
              <a:rPr lang="it-IT" smtClean="0"/>
              <a:t>‹N›</a:t>
            </a:fld>
            <a:endParaRPr lang="it-IT"/>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72594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 dello schema</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gli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gli stili del testo dello schema</a:t>
            </a:r>
          </a:p>
        </p:txBody>
      </p:sp>
      <p:sp>
        <p:nvSpPr>
          <p:cNvPr id="5" name="Date Placeholder 4"/>
          <p:cNvSpPr>
            <a:spLocks noGrp="1"/>
          </p:cNvSpPr>
          <p:nvPr>
            <p:ph type="dt" sz="half" idx="10"/>
          </p:nvPr>
        </p:nvSpPr>
        <p:spPr/>
        <p:txBody>
          <a:bodyPr/>
          <a:lstStyle/>
          <a:p>
            <a:fld id="{986DD161-CE91-414A-961A-775282B823CC}" type="datetime1">
              <a:rPr lang="it-IT" smtClean="0"/>
              <a:t>12/02/2026</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EB5C335-5845-4195-83EC-9A403DDE32F7}" type="slidenum">
              <a:rPr lang="it-IT" smtClean="0"/>
              <a:t>‹N›</a:t>
            </a:fld>
            <a:endParaRPr lang="it-IT"/>
          </a:p>
        </p:txBody>
      </p:sp>
    </p:spTree>
    <p:extLst>
      <p:ext uri="{BB962C8B-B14F-4D97-AF65-F5344CB8AC3E}">
        <p14:creationId xmlns:p14="http://schemas.microsoft.com/office/powerpoint/2010/main" val="13712292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E11273E2-A6CA-42DB-9057-A21DFFF6A0FB}" type="datetime1">
              <a:rPr lang="it-IT" smtClean="0"/>
              <a:t>12/02/2026</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EB5C335-5845-4195-83EC-9A403DDE32F7}" type="slidenum">
              <a:rPr lang="it-IT" smtClean="0"/>
              <a:t>‹N›</a:t>
            </a:fld>
            <a:endParaRPr lang="it-IT"/>
          </a:p>
        </p:txBody>
      </p:sp>
    </p:spTree>
    <p:extLst>
      <p:ext uri="{BB962C8B-B14F-4D97-AF65-F5344CB8AC3E}">
        <p14:creationId xmlns:p14="http://schemas.microsoft.com/office/powerpoint/2010/main" val="8408213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9654BD60-9C67-4B4E-84D6-4CD1E926A099}" type="datetime1">
              <a:rPr lang="it-IT" smtClean="0"/>
              <a:t>12/02/2026</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EB5C335-5845-4195-83EC-9A403DDE32F7}" type="slidenum">
              <a:rPr lang="it-IT" smtClean="0"/>
              <a:t>‹N›</a:t>
            </a:fld>
            <a:endParaRPr lang="it-IT"/>
          </a:p>
        </p:txBody>
      </p:sp>
    </p:spTree>
    <p:extLst>
      <p:ext uri="{BB962C8B-B14F-4D97-AF65-F5344CB8AC3E}">
        <p14:creationId xmlns:p14="http://schemas.microsoft.com/office/powerpoint/2010/main" val="3310422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6BB228D-EEB3-4CBE-95B6-4B70CEFEC976}" type="datetime1">
              <a:rPr lang="it-IT" smtClean="0"/>
              <a:t>12/02/2026</a:t>
            </a:fld>
            <a:endParaRPr lang="it-IT"/>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EB5C335-5845-4195-83EC-9A403DDE32F7}" type="slidenum">
              <a:rPr lang="it-IT" smtClean="0"/>
              <a:t>‹N›</a:t>
            </a:fld>
            <a:endParaRPr lang="it-IT"/>
          </a:p>
        </p:txBody>
      </p:sp>
    </p:spTree>
    <p:extLst>
      <p:ext uri="{BB962C8B-B14F-4D97-AF65-F5344CB8AC3E}">
        <p14:creationId xmlns:p14="http://schemas.microsoft.com/office/powerpoint/2010/main" val="3483801113"/>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aranagenzia.it/comunicati/12806-sottoscritta-lipotesi-di-accordo-sulle-modalita-di-adesione-al-fondo-pensione-espero-anche-mediante-forme-di-silenzio-assenso.html"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aranagenzia.it/comunicati/12806-sottoscritta-lipotesi-di-accordo-sulle-modalita-di-adesione-al-fondo-pensione-espero-anche-mediante-forme-di-silenzio-assenso.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aranagenzia.it/comunicati/12806-sottoscritta-lipotesi-di-accordo-sulle-modalita-di-adesione-al-fondo-pensione-espero-anche-mediante-forme-di-silenzio-assenso.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32D9720-48C4-EBDF-E159-D65D49195D52}"/>
              </a:ext>
            </a:extLst>
          </p:cNvPr>
          <p:cNvSpPr>
            <a:spLocks noGrp="1"/>
          </p:cNvSpPr>
          <p:nvPr>
            <p:ph type="ctrTitle"/>
          </p:nvPr>
        </p:nvSpPr>
        <p:spPr>
          <a:xfrm>
            <a:off x="2241756" y="1698171"/>
            <a:ext cx="9533914" cy="3515552"/>
          </a:xfrm>
        </p:spPr>
        <p:txBody>
          <a:bodyPr>
            <a:normAutofit fontScale="90000"/>
          </a:bodyPr>
          <a:lstStyle/>
          <a:p>
            <a:pPr algn="ctr"/>
            <a:r>
              <a:rPr lang="it-IT" sz="6100" b="1" dirty="0">
                <a:solidFill>
                  <a:srgbClr val="C00000"/>
                </a:solidFill>
                <a:latin typeface="Verdana" panose="020B0604030504040204" pitchFamily="34" charset="0"/>
                <a:ea typeface="Times New Roman" panose="02020603050405020304" pitchFamily="18" charset="0"/>
              </a:rPr>
              <a:t>RSU/TAS</a:t>
            </a:r>
            <a:r>
              <a:rPr lang="it-IT" sz="4800" b="1" dirty="0">
                <a:solidFill>
                  <a:srgbClr val="C00000"/>
                </a:solidFill>
                <a:latin typeface="Verdana" panose="020B0604030504040204" pitchFamily="34" charset="0"/>
                <a:ea typeface="Times New Roman" panose="02020603050405020304" pitchFamily="18" charset="0"/>
              </a:rPr>
              <a:t> </a:t>
            </a:r>
            <a:br>
              <a:rPr lang="it-IT" sz="4800" b="1" dirty="0">
                <a:solidFill>
                  <a:srgbClr val="C00000"/>
                </a:solidFill>
                <a:latin typeface="Verdana" panose="020B0604030504040204" pitchFamily="34" charset="0"/>
                <a:ea typeface="Times New Roman" panose="02020603050405020304" pitchFamily="18" charset="0"/>
              </a:rPr>
            </a:br>
            <a:br>
              <a:rPr lang="it-IT" sz="3600" b="1" dirty="0">
                <a:solidFill>
                  <a:srgbClr val="222222"/>
                </a:solidFill>
                <a:latin typeface="Verdana" panose="020B0604030504040204" pitchFamily="34" charset="0"/>
                <a:ea typeface="Times New Roman" panose="02020603050405020304" pitchFamily="18" charset="0"/>
              </a:rPr>
            </a:br>
            <a:r>
              <a:rPr lang="it-IT" sz="3600" b="1" dirty="0">
                <a:solidFill>
                  <a:srgbClr val="222222"/>
                </a:solidFill>
                <a:latin typeface="Verdana" panose="020B0604030504040204" pitchFamily="34" charset="0"/>
                <a:ea typeface="Times New Roman" panose="02020603050405020304" pitchFamily="18" charset="0"/>
              </a:rPr>
              <a:t>RUOLO E FUNZIONI DELLE</a:t>
            </a:r>
            <a:br>
              <a:rPr lang="it-IT" sz="3600" b="1" dirty="0">
                <a:solidFill>
                  <a:srgbClr val="222222"/>
                </a:solidFill>
                <a:effectLst/>
                <a:latin typeface="Verdana" panose="020B0604030504040204" pitchFamily="34" charset="0"/>
                <a:ea typeface="Times New Roman" panose="02020603050405020304" pitchFamily="18" charset="0"/>
              </a:rPr>
            </a:br>
            <a:r>
              <a:rPr lang="it-IT" sz="3600" b="1" i="1" dirty="0">
                <a:solidFill>
                  <a:srgbClr val="222222"/>
                </a:solidFill>
                <a:latin typeface="Verdana" panose="020B0604030504040204" pitchFamily="34" charset="0"/>
                <a:ea typeface="Times New Roman" panose="02020603050405020304" pitchFamily="18" charset="0"/>
              </a:rPr>
              <a:t>RAPPRESENTANZE SINDACALI UNITARIE</a:t>
            </a:r>
            <a:br>
              <a:rPr lang="it-IT" sz="1800" dirty="0">
                <a:effectLst/>
                <a:latin typeface="Times New Roman" panose="02020603050405020304" pitchFamily="18" charset="0"/>
                <a:ea typeface="Times New Roman" panose="02020603050405020304" pitchFamily="18" charset="0"/>
              </a:rPr>
            </a:br>
            <a:endParaRPr lang="it-IT" dirty="0"/>
          </a:p>
        </p:txBody>
      </p:sp>
      <p:sp>
        <p:nvSpPr>
          <p:cNvPr id="7" name="CasellaDiTesto 6">
            <a:extLst>
              <a:ext uri="{FF2B5EF4-FFF2-40B4-BE49-F238E27FC236}">
                <a16:creationId xmlns:a16="http://schemas.microsoft.com/office/drawing/2014/main" id="{4D36C26F-CE29-4780-A0CC-D8D521CE9C4C}"/>
              </a:ext>
            </a:extLst>
          </p:cNvPr>
          <p:cNvSpPr txBox="1"/>
          <p:nvPr/>
        </p:nvSpPr>
        <p:spPr>
          <a:xfrm>
            <a:off x="4484891" y="5408073"/>
            <a:ext cx="5227713" cy="369332"/>
          </a:xfrm>
          <a:prstGeom prst="rect">
            <a:avLst/>
          </a:prstGeom>
          <a:noFill/>
        </p:spPr>
        <p:txBody>
          <a:bodyPr wrap="none" rtlCol="0">
            <a:spAutoFit/>
          </a:bodyPr>
          <a:lstStyle/>
          <a:p>
            <a:r>
              <a:rPr lang="it-IT" i="1" dirty="0"/>
              <a:t>A cura della Segreteria provinciale Cosenza</a:t>
            </a:r>
          </a:p>
        </p:txBody>
      </p:sp>
      <p:pic>
        <p:nvPicPr>
          <p:cNvPr id="4" name="Immagine 3">
            <a:extLst>
              <a:ext uri="{FF2B5EF4-FFF2-40B4-BE49-F238E27FC236}">
                <a16:creationId xmlns:a16="http://schemas.microsoft.com/office/drawing/2014/main" id="{273DD153-5D19-67AA-6C30-30CCFCB0DA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9367" y="264221"/>
            <a:ext cx="1886302" cy="1239600"/>
          </a:xfrm>
          <a:prstGeom prst="rect">
            <a:avLst/>
          </a:prstGeom>
        </p:spPr>
      </p:pic>
    </p:spTree>
    <p:extLst>
      <p:ext uri="{BB962C8B-B14F-4D97-AF65-F5344CB8AC3E}">
        <p14:creationId xmlns:p14="http://schemas.microsoft.com/office/powerpoint/2010/main" val="3032288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5">
            <a:extLst>
              <a:ext uri="{FF2B5EF4-FFF2-40B4-BE49-F238E27FC236}">
                <a16:creationId xmlns:a16="http://schemas.microsoft.com/office/drawing/2014/main" id="{05DE2207-27B2-EE68-FB98-0881BC4B6534}"/>
              </a:ext>
            </a:extLst>
          </p:cNvPr>
          <p:cNvSpPr>
            <a:spLocks noGrp="1"/>
          </p:cNvSpPr>
          <p:nvPr>
            <p:ph idx="1"/>
          </p:nvPr>
        </p:nvSpPr>
        <p:spPr>
          <a:xfrm>
            <a:off x="2123768" y="974689"/>
            <a:ext cx="9536420" cy="5476353"/>
          </a:xfrm>
        </p:spPr>
        <p:txBody>
          <a:bodyPr>
            <a:noAutofit/>
          </a:bodyPr>
          <a:lstStyle/>
          <a:p>
            <a:pPr marL="0" indent="0" algn="just">
              <a:spcBef>
                <a:spcPts val="0"/>
              </a:spcBef>
              <a:buNone/>
            </a:pPr>
            <a:endParaRPr lang="it-IT" sz="1600" kern="100" dirty="0">
              <a:solidFill>
                <a:srgbClr val="222222"/>
              </a:solidFill>
              <a:effectLst/>
              <a:latin typeface="Calibri" panose="020F0502020204030204" pitchFamily="34" charset="0"/>
              <a:ea typeface="Calibri" panose="020F0502020204030204" pitchFamily="34" charset="0"/>
              <a:cs typeface="Calibri" panose="020F0502020204030204" pitchFamily="34" charset="0"/>
            </a:endParaRPr>
          </a:p>
          <a:p>
            <a:pPr marL="0" indent="0" algn="just">
              <a:lnSpc>
                <a:spcPct val="150000"/>
              </a:lnSpc>
              <a:spcBef>
                <a:spcPts val="600"/>
              </a:spcBef>
              <a:spcAft>
                <a:spcPts val="600"/>
              </a:spcAft>
              <a:buNone/>
            </a:pPr>
            <a:r>
              <a:rPr lang="it-IT" sz="2400" dirty="0">
                <a:latin typeface="Times New Roman" panose="02020603050405020304" pitchFamily="18" charset="0"/>
                <a:cs typeface="Times New Roman" panose="02020603050405020304" pitchFamily="18" charset="0"/>
              </a:rPr>
              <a:t>La RSU opera collegialmente per l’intera durata dell’incarico pari a tre anni e in quanto organismo sindacale unitario, rappresenta tutti i lavoratori presenti nell’istituzione scolastica, senza distinzione tra ATA e docenti di ogni ordine e grado di scuola.</a:t>
            </a:r>
          </a:p>
          <a:p>
            <a:pPr marL="0" indent="0" algn="just">
              <a:lnSpc>
                <a:spcPct val="150000"/>
              </a:lnSpc>
              <a:spcBef>
                <a:spcPts val="600"/>
              </a:spcBef>
              <a:spcAft>
                <a:spcPts val="600"/>
              </a:spcAft>
              <a:buNone/>
            </a:pPr>
            <a:r>
              <a:rPr lang="it-IT" sz="2400" dirty="0">
                <a:latin typeface="Times New Roman" panose="02020603050405020304" pitchFamily="18" charset="0"/>
                <a:cs typeface="Times New Roman" panose="02020603050405020304" pitchFamily="18" charset="0"/>
              </a:rPr>
              <a:t>Fra le </a:t>
            </a:r>
            <a:r>
              <a:rPr lang="it-IT" sz="2400" b="1" dirty="0">
                <a:latin typeface="Times New Roman" panose="02020603050405020304" pitchFamily="18" charset="0"/>
                <a:cs typeface="Times New Roman" panose="02020603050405020304" pitchFamily="18" charset="0"/>
              </a:rPr>
              <a:t>funzioni</a:t>
            </a:r>
            <a:r>
              <a:rPr lang="it-IT" sz="2400" dirty="0">
                <a:latin typeface="Times New Roman" panose="02020603050405020304" pitchFamily="18" charset="0"/>
                <a:cs typeface="Times New Roman" panose="02020603050405020304" pitchFamily="18" charset="0"/>
              </a:rPr>
              <a:t> che rientrano nella prerogativa della RSU, assume particolare rilevanza non solo quelle volte a garantire i diritti del personale tutto, attraverso la vigilanza sull’applicazione delle norme contrattuali ma soprattutto quello di promuovere il dialogo, la negoziazione e la stipula di accordi che garantiscono gli interessi di tutti e di ciascuno.</a:t>
            </a:r>
          </a:p>
          <a:p>
            <a:endParaRPr lang="it-IT" sz="2400" b="1" dirty="0">
              <a:latin typeface="Times New Roman" panose="02020603050405020304" pitchFamily="18" charset="0"/>
              <a:cs typeface="Times New Roman" panose="02020603050405020304" pitchFamily="18" charset="0"/>
            </a:endParaRPr>
          </a:p>
          <a:p>
            <a:endParaRPr lang="it-IT" sz="2400" b="1" dirty="0">
              <a:latin typeface="Times New Roman" panose="02020603050405020304" pitchFamily="18" charset="0"/>
              <a:cs typeface="Times New Roman" panose="02020603050405020304" pitchFamily="18" charset="0"/>
            </a:endParaRPr>
          </a:p>
          <a:p>
            <a:pPr marL="0" indent="0">
              <a:spcBef>
                <a:spcPts val="0"/>
              </a:spcBef>
              <a:buNone/>
            </a:pPr>
            <a:endParaRPr lang="it-IT" sz="1600" b="1" dirty="0">
              <a:latin typeface="Calibri" panose="020F0502020204030204" pitchFamily="34" charset="0"/>
              <a:cs typeface="Calibri" panose="020F0502020204030204" pitchFamily="34" charset="0"/>
            </a:endParaRPr>
          </a:p>
        </p:txBody>
      </p:sp>
      <p:pic>
        <p:nvPicPr>
          <p:cNvPr id="2" name="Immagine 1">
            <a:extLst>
              <a:ext uri="{FF2B5EF4-FFF2-40B4-BE49-F238E27FC236}">
                <a16:creationId xmlns:a16="http://schemas.microsoft.com/office/drawing/2014/main" id="{059570CF-7B75-2CA4-B037-39E7266DA8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4091" y="187265"/>
            <a:ext cx="1565200" cy="1028585"/>
          </a:xfrm>
          <a:prstGeom prst="rect">
            <a:avLst/>
          </a:prstGeom>
        </p:spPr>
      </p:pic>
      <p:sp>
        <p:nvSpPr>
          <p:cNvPr id="4" name="Segnaposto numero diapositiva 3">
            <a:extLst>
              <a:ext uri="{FF2B5EF4-FFF2-40B4-BE49-F238E27FC236}">
                <a16:creationId xmlns:a16="http://schemas.microsoft.com/office/drawing/2014/main" id="{FEBDC38C-BF46-4B82-B6E1-5C54387C2187}"/>
              </a:ext>
            </a:extLst>
          </p:cNvPr>
          <p:cNvSpPr>
            <a:spLocks noGrp="1"/>
          </p:cNvSpPr>
          <p:nvPr>
            <p:ph type="sldNum" sz="quarter" idx="12"/>
          </p:nvPr>
        </p:nvSpPr>
        <p:spPr/>
        <p:txBody>
          <a:bodyPr/>
          <a:lstStyle/>
          <a:p>
            <a:fld id="{4EB5C335-5845-4195-83EC-9A403DDE32F7}" type="slidenum">
              <a:rPr lang="it-IT" smtClean="0"/>
              <a:t>2</a:t>
            </a:fld>
            <a:endParaRPr lang="it-IT"/>
          </a:p>
        </p:txBody>
      </p:sp>
    </p:spTree>
    <p:extLst>
      <p:ext uri="{BB962C8B-B14F-4D97-AF65-F5344CB8AC3E}">
        <p14:creationId xmlns:p14="http://schemas.microsoft.com/office/powerpoint/2010/main" val="1802011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5">
            <a:extLst>
              <a:ext uri="{FF2B5EF4-FFF2-40B4-BE49-F238E27FC236}">
                <a16:creationId xmlns:a16="http://schemas.microsoft.com/office/drawing/2014/main" id="{05DE2207-27B2-EE68-FB98-0881BC4B6534}"/>
              </a:ext>
            </a:extLst>
          </p:cNvPr>
          <p:cNvSpPr>
            <a:spLocks noGrp="1"/>
          </p:cNvSpPr>
          <p:nvPr>
            <p:ph idx="1"/>
          </p:nvPr>
        </p:nvSpPr>
        <p:spPr>
          <a:xfrm>
            <a:off x="2705716" y="452175"/>
            <a:ext cx="8699161" cy="6240027"/>
          </a:xfrm>
        </p:spPr>
        <p:txBody>
          <a:bodyPr>
            <a:noAutofit/>
          </a:bodyPr>
          <a:lstStyle/>
          <a:p>
            <a:pPr marL="0" indent="0" algn="just">
              <a:spcBef>
                <a:spcPts val="0"/>
              </a:spcBef>
              <a:buNone/>
            </a:pPr>
            <a:endParaRPr lang="it-IT" sz="1600" dirty="0">
              <a:solidFill>
                <a:srgbClr val="000000"/>
              </a:solidFill>
              <a:latin typeface="Calibri" panose="020F0502020204030204" pitchFamily="34" charset="0"/>
              <a:cs typeface="Calibri" panose="020F0502020204030204" pitchFamily="34" charset="0"/>
            </a:endParaRPr>
          </a:p>
          <a:p>
            <a:pPr marL="0" indent="0" algn="ctr">
              <a:buNone/>
            </a:pPr>
            <a:r>
              <a:rPr lang="it-IT" sz="2800" b="1" dirty="0">
                <a:latin typeface="Times New Roman" panose="02020603050405020304" pitchFamily="18" charset="0"/>
                <a:cs typeface="Times New Roman" panose="02020603050405020304" pitchFamily="18" charset="0"/>
              </a:rPr>
              <a:t>Compiti</a:t>
            </a:r>
          </a:p>
          <a:p>
            <a:pPr marL="0" indent="0" algn="just">
              <a:buNone/>
            </a:pPr>
            <a:r>
              <a:rPr lang="it-IT" sz="2400" dirty="0">
                <a:latin typeface="Times New Roman" panose="02020603050405020304" pitchFamily="18" charset="0"/>
                <a:cs typeface="Times New Roman" panose="02020603050405020304" pitchFamily="18" charset="0"/>
              </a:rPr>
              <a:t>Fra i compiti della RSU previsti rientra la possibilità di organizzare assemblee e/o incontri fra tutto il personale dell’istituzione, al fine di comunicare gli esiti:</a:t>
            </a:r>
          </a:p>
          <a:p>
            <a:r>
              <a:rPr lang="it-IT" sz="2400" dirty="0">
                <a:latin typeface="Times New Roman" panose="02020603050405020304" pitchFamily="18" charset="0"/>
                <a:cs typeface="Times New Roman" panose="02020603050405020304" pitchFamily="18" charset="0"/>
              </a:rPr>
              <a:t>• </a:t>
            </a:r>
            <a:r>
              <a:rPr lang="it-IT" sz="2400" b="1" dirty="0">
                <a:latin typeface="Times New Roman" panose="02020603050405020304" pitchFamily="18" charset="0"/>
                <a:cs typeface="Times New Roman" panose="02020603050405020304" pitchFamily="18" charset="0"/>
              </a:rPr>
              <a:t>della contrattazione,</a:t>
            </a:r>
          </a:p>
          <a:p>
            <a:r>
              <a:rPr lang="it-IT" sz="2400" b="1" dirty="0">
                <a:latin typeface="Times New Roman" panose="02020603050405020304" pitchFamily="18" charset="0"/>
                <a:cs typeface="Times New Roman" panose="02020603050405020304" pitchFamily="18" charset="0"/>
              </a:rPr>
              <a:t>• del confronto</a:t>
            </a:r>
          </a:p>
          <a:p>
            <a:r>
              <a:rPr lang="it-IT" sz="2400" b="1" dirty="0">
                <a:latin typeface="Times New Roman" panose="02020603050405020304" pitchFamily="18" charset="0"/>
                <a:cs typeface="Times New Roman" panose="02020603050405020304" pitchFamily="18" charset="0"/>
              </a:rPr>
              <a:t>• dell’informazione</a:t>
            </a:r>
          </a:p>
          <a:p>
            <a:pPr marL="0" indent="0">
              <a:buNone/>
            </a:pPr>
            <a:r>
              <a:rPr lang="it-IT" sz="2400" dirty="0">
                <a:latin typeface="Times New Roman" panose="02020603050405020304" pitchFamily="18" charset="0"/>
                <a:cs typeface="Times New Roman" panose="02020603050405020304" pitchFamily="18" charset="0"/>
              </a:rPr>
              <a:t>con il Dirigente Scolastico i cui argomenti sono indicati all’art. 30 del CCNL 2019/2021.</a:t>
            </a:r>
          </a:p>
          <a:p>
            <a:pPr algn="just">
              <a:spcBef>
                <a:spcPts val="0"/>
              </a:spcBef>
              <a:buSzPct val="100000"/>
              <a:buFont typeface="Wingdings" panose="05000000000000000000" pitchFamily="2" charset="2"/>
              <a:buChar char="ü"/>
              <a:tabLst>
                <a:tab pos="457200" algn="l"/>
              </a:tabLst>
            </a:pPr>
            <a:endParaRPr lang="it-IT" sz="2400" dirty="0">
              <a:solidFill>
                <a:srgbClr val="000000"/>
              </a:solidFill>
              <a:latin typeface="Times New Roman" panose="02020603050405020304" pitchFamily="18" charset="0"/>
              <a:cs typeface="Times New Roman" panose="02020603050405020304" pitchFamily="18" charset="0"/>
            </a:endParaRPr>
          </a:p>
          <a:p>
            <a:pPr lvl="0">
              <a:spcBef>
                <a:spcPts val="0"/>
              </a:spcBef>
              <a:buSzPts val="1000"/>
              <a:buFont typeface="Wingdings" panose="05000000000000000000" pitchFamily="2" charset="2"/>
              <a:buChar char="ü"/>
              <a:tabLst>
                <a:tab pos="457200" algn="l"/>
              </a:tabLst>
            </a:pPr>
            <a:endParaRPr lang="it-IT" sz="2400" dirty="0">
              <a:latin typeface="Times New Roman" panose="02020603050405020304" pitchFamily="18" charset="0"/>
              <a:cs typeface="Times New Roman" panose="02020603050405020304" pitchFamily="18" charset="0"/>
            </a:endParaRPr>
          </a:p>
          <a:p>
            <a:pPr marL="0" indent="0">
              <a:spcBef>
                <a:spcPts val="0"/>
              </a:spcBef>
              <a:buNone/>
            </a:pPr>
            <a:endParaRPr lang="it-IT" sz="1600" dirty="0">
              <a:latin typeface="Calibri" panose="020F0502020204030204" pitchFamily="34" charset="0"/>
              <a:cs typeface="Calibri" panose="020F0502020204030204" pitchFamily="34" charset="0"/>
            </a:endParaRPr>
          </a:p>
          <a:p>
            <a:pPr marL="0" indent="0" algn="just">
              <a:spcBef>
                <a:spcPts val="0"/>
              </a:spcBef>
              <a:buNone/>
            </a:pPr>
            <a:endParaRPr lang="it-IT" sz="1600" kern="100" dirty="0">
              <a:effectLst/>
              <a:latin typeface="Calibri" panose="020F0502020204030204" pitchFamily="34" charset="0"/>
              <a:ea typeface="Calibri" panose="020F0502020204030204" pitchFamily="34" charset="0"/>
              <a:cs typeface="Calibri" panose="020F0502020204030204" pitchFamily="34" charset="0"/>
            </a:endParaRPr>
          </a:p>
          <a:p>
            <a:pPr marL="0" indent="0" algn="just">
              <a:spcBef>
                <a:spcPts val="0"/>
              </a:spcBef>
              <a:buNone/>
            </a:pPr>
            <a:r>
              <a:rPr lang="it-IT" sz="1600" kern="100" dirty="0">
                <a:solidFill>
                  <a:srgbClr val="222222"/>
                </a:solidFill>
                <a:effectLst/>
                <a:latin typeface="Calibri" panose="020F0502020204030204" pitchFamily="34" charset="0"/>
                <a:ea typeface="Calibri" panose="020F0502020204030204" pitchFamily="34" charset="0"/>
                <a:cs typeface="Calibri" panose="020F0502020204030204" pitchFamily="34" charset="0"/>
              </a:rPr>
              <a:t>         </a:t>
            </a:r>
            <a:endParaRPr lang="it-IT" sz="1600" kern="1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Immagine 1">
            <a:extLst>
              <a:ext uri="{FF2B5EF4-FFF2-40B4-BE49-F238E27FC236}">
                <a16:creationId xmlns:a16="http://schemas.microsoft.com/office/drawing/2014/main" id="{D1575532-24F1-1519-913E-D665AA16E9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4091" y="187265"/>
            <a:ext cx="1565200" cy="1028585"/>
          </a:xfrm>
          <a:prstGeom prst="rect">
            <a:avLst/>
          </a:prstGeom>
        </p:spPr>
      </p:pic>
      <p:sp>
        <p:nvSpPr>
          <p:cNvPr id="4" name="Segnaposto numero diapositiva 3">
            <a:extLst>
              <a:ext uri="{FF2B5EF4-FFF2-40B4-BE49-F238E27FC236}">
                <a16:creationId xmlns:a16="http://schemas.microsoft.com/office/drawing/2014/main" id="{C2CF7133-3EC5-471F-BC89-F97FFD0EF1D2}"/>
              </a:ext>
            </a:extLst>
          </p:cNvPr>
          <p:cNvSpPr>
            <a:spLocks noGrp="1"/>
          </p:cNvSpPr>
          <p:nvPr>
            <p:ph type="sldNum" sz="quarter" idx="12"/>
          </p:nvPr>
        </p:nvSpPr>
        <p:spPr/>
        <p:txBody>
          <a:bodyPr/>
          <a:lstStyle/>
          <a:p>
            <a:fld id="{4EB5C335-5845-4195-83EC-9A403DDE32F7}" type="slidenum">
              <a:rPr lang="it-IT" smtClean="0"/>
              <a:t>3</a:t>
            </a:fld>
            <a:endParaRPr lang="it-IT"/>
          </a:p>
        </p:txBody>
      </p:sp>
    </p:spTree>
    <p:extLst>
      <p:ext uri="{BB962C8B-B14F-4D97-AF65-F5344CB8AC3E}">
        <p14:creationId xmlns:p14="http://schemas.microsoft.com/office/powerpoint/2010/main" val="4267462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5">
            <a:extLst>
              <a:ext uri="{FF2B5EF4-FFF2-40B4-BE49-F238E27FC236}">
                <a16:creationId xmlns:a16="http://schemas.microsoft.com/office/drawing/2014/main" id="{05DE2207-27B2-EE68-FB98-0881BC4B6534}"/>
              </a:ext>
            </a:extLst>
          </p:cNvPr>
          <p:cNvSpPr>
            <a:spLocks noGrp="1"/>
          </p:cNvSpPr>
          <p:nvPr>
            <p:ph idx="1"/>
          </p:nvPr>
        </p:nvSpPr>
        <p:spPr>
          <a:xfrm>
            <a:off x="1976284" y="619433"/>
            <a:ext cx="9840575" cy="5648632"/>
          </a:xfrm>
        </p:spPr>
        <p:txBody>
          <a:bodyPr>
            <a:normAutofit/>
          </a:bodyPr>
          <a:lstStyle/>
          <a:p>
            <a:pPr marL="0" indent="0">
              <a:spcBef>
                <a:spcPts val="0"/>
              </a:spcBef>
              <a:buNone/>
            </a:pPr>
            <a:endParaRPr lang="it-IT" sz="1600" dirty="0">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endParaRPr>
          </a:p>
          <a:p>
            <a:pPr marL="0" indent="0" algn="ctr">
              <a:buNone/>
            </a:pPr>
            <a:r>
              <a:rPr lang="it-IT" sz="1600" b="1" dirty="0">
                <a:solidFill>
                  <a:srgbClr val="C00000"/>
                </a:solidFill>
                <a:latin typeface="Calibri" panose="020F0502020204030204" pitchFamily="34" charset="0"/>
                <a:cs typeface="Calibri" panose="020F0502020204030204" pitchFamily="34" charset="0"/>
              </a:rPr>
              <a:t> </a:t>
            </a:r>
            <a:r>
              <a:rPr lang="it-IT" sz="2400" b="1" dirty="0">
                <a:solidFill>
                  <a:srgbClr val="C00000"/>
                </a:solidFill>
                <a:latin typeface="Times New Roman" panose="02020603050405020304" pitchFamily="18" charset="0"/>
                <a:cs typeface="Times New Roman" panose="02020603050405020304" pitchFamily="18" charset="0"/>
              </a:rPr>
              <a:t>	</a:t>
            </a:r>
            <a:r>
              <a:rPr lang="it-IT" sz="2800" b="1" dirty="0">
                <a:latin typeface="Times New Roman" panose="02020603050405020304" pitchFamily="18" charset="0"/>
                <a:cs typeface="Times New Roman" panose="02020603050405020304" pitchFamily="18" charset="0"/>
              </a:rPr>
              <a:t>Contrattazione</a:t>
            </a:r>
          </a:p>
          <a:p>
            <a:pPr marL="0" indent="0" algn="just">
              <a:buNone/>
            </a:pPr>
            <a:r>
              <a:rPr lang="it-IT" sz="2400" dirty="0">
                <a:latin typeface="Times New Roman" panose="02020603050405020304" pitchFamily="18" charset="0"/>
                <a:cs typeface="Times New Roman" panose="02020603050405020304" pitchFamily="18" charset="0"/>
              </a:rPr>
              <a:t>Sono argomenti di contrattazione:</a:t>
            </a:r>
          </a:p>
          <a:p>
            <a:pPr algn="just"/>
            <a:r>
              <a:rPr lang="it-IT" sz="2400" dirty="0">
                <a:latin typeface="Times New Roman" panose="02020603050405020304" pitchFamily="18" charset="0"/>
                <a:cs typeface="Times New Roman" panose="02020603050405020304" pitchFamily="18" charset="0"/>
              </a:rPr>
              <a:t>• i criteri generali per gli interventi rivolti alla prevenzione ed alla sicurezza nei luoghi di lavoro;</a:t>
            </a:r>
          </a:p>
          <a:p>
            <a:pPr algn="just"/>
            <a:r>
              <a:rPr lang="it-IT" sz="2400" dirty="0">
                <a:latin typeface="Times New Roman" panose="02020603050405020304" pitchFamily="18" charset="0"/>
                <a:cs typeface="Times New Roman" panose="02020603050405020304" pitchFamily="18" charset="0"/>
              </a:rPr>
              <a:t>• i criteri per la ripartizione delle risorse del fondo per il miglioramento dell’offerta formativa e per la determinazione dei compensi;</a:t>
            </a:r>
          </a:p>
          <a:p>
            <a:pPr algn="just"/>
            <a:r>
              <a:rPr lang="it-IT" sz="2400" dirty="0">
                <a:latin typeface="Times New Roman" panose="02020603050405020304" pitchFamily="18" charset="0"/>
                <a:cs typeface="Times New Roman" panose="02020603050405020304" pitchFamily="18" charset="0"/>
              </a:rPr>
              <a:t>• i criteri per l’attribuzione e la determinazione di compensi accessori, ai sensi dell’art. 45, comma 1, del d.lgs. n. 165 del 2001 al personale docente, educativo ed ATA, inclusa la quota delle risorse relative ai percorsi per le competenze trasversali ed orientamento e di tutte le risorse relative ai progetti nazionali e comunitari eventualmente destinate alla remunerazione del personale;</a:t>
            </a:r>
          </a:p>
          <a:p>
            <a:pPr marL="0" indent="0">
              <a:spcBef>
                <a:spcPts val="0"/>
              </a:spcBef>
              <a:buNone/>
            </a:pPr>
            <a:endParaRPr lang="it-IT" sz="1600" kern="1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2" name="Immagine 1">
            <a:extLst>
              <a:ext uri="{FF2B5EF4-FFF2-40B4-BE49-F238E27FC236}">
                <a16:creationId xmlns:a16="http://schemas.microsoft.com/office/drawing/2014/main" id="{0440047F-182B-0381-1045-117F4A4910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4091" y="187265"/>
            <a:ext cx="1565200" cy="1028585"/>
          </a:xfrm>
          <a:prstGeom prst="rect">
            <a:avLst/>
          </a:prstGeom>
        </p:spPr>
      </p:pic>
      <p:sp>
        <p:nvSpPr>
          <p:cNvPr id="4" name="Segnaposto numero diapositiva 3">
            <a:extLst>
              <a:ext uri="{FF2B5EF4-FFF2-40B4-BE49-F238E27FC236}">
                <a16:creationId xmlns:a16="http://schemas.microsoft.com/office/drawing/2014/main" id="{2C00D5A3-D89E-4F6F-90C0-594F9B395CFE}"/>
              </a:ext>
            </a:extLst>
          </p:cNvPr>
          <p:cNvSpPr>
            <a:spLocks noGrp="1"/>
          </p:cNvSpPr>
          <p:nvPr>
            <p:ph type="sldNum" sz="quarter" idx="12"/>
          </p:nvPr>
        </p:nvSpPr>
        <p:spPr/>
        <p:txBody>
          <a:bodyPr/>
          <a:lstStyle/>
          <a:p>
            <a:fld id="{4EB5C335-5845-4195-83EC-9A403DDE32F7}" type="slidenum">
              <a:rPr lang="it-IT" smtClean="0"/>
              <a:t>4</a:t>
            </a:fld>
            <a:endParaRPr lang="it-IT"/>
          </a:p>
        </p:txBody>
      </p:sp>
    </p:spTree>
    <p:extLst>
      <p:ext uri="{BB962C8B-B14F-4D97-AF65-F5344CB8AC3E}">
        <p14:creationId xmlns:p14="http://schemas.microsoft.com/office/powerpoint/2010/main" val="164661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5">
            <a:extLst>
              <a:ext uri="{FF2B5EF4-FFF2-40B4-BE49-F238E27FC236}">
                <a16:creationId xmlns:a16="http://schemas.microsoft.com/office/drawing/2014/main" id="{05DE2207-27B2-EE68-FB98-0881BC4B6534}"/>
              </a:ext>
            </a:extLst>
          </p:cNvPr>
          <p:cNvSpPr>
            <a:spLocks noGrp="1"/>
          </p:cNvSpPr>
          <p:nvPr>
            <p:ph idx="1"/>
          </p:nvPr>
        </p:nvSpPr>
        <p:spPr>
          <a:xfrm>
            <a:off x="2081277" y="1152907"/>
            <a:ext cx="9846116" cy="5203648"/>
          </a:xfrm>
        </p:spPr>
        <p:txBody>
          <a:bodyPr>
            <a:normAutofit/>
          </a:bodyPr>
          <a:lstStyle/>
          <a:p>
            <a:pPr algn="just"/>
            <a:r>
              <a:rPr lang="it-IT" sz="2400" dirty="0">
                <a:latin typeface="Times New Roman" panose="02020603050405020304" pitchFamily="18" charset="0"/>
                <a:cs typeface="Times New Roman" panose="02020603050405020304" pitchFamily="18" charset="0"/>
              </a:rPr>
              <a:t>• i criteri generali per la determinazione dei compensi finalizzati alla valorizzazione del personale, ivi compresi quelli riconosciuti al personale dall’art. 1, comma 249 della legge n. 160 del 2019;</a:t>
            </a:r>
          </a:p>
          <a:p>
            <a:pPr algn="just"/>
            <a:r>
              <a:rPr lang="it-IT" sz="2400" dirty="0">
                <a:latin typeface="Times New Roman" panose="02020603050405020304" pitchFamily="18" charset="0"/>
                <a:cs typeface="Times New Roman" panose="02020603050405020304" pitchFamily="18" charset="0"/>
              </a:rPr>
              <a:t>• i criteri per l’individuazione di fasce temporali di flessibilità oraria in entrata e in uscita per il personale ATA, al fine di conseguire una maggiore conciliazione tra vita lavorativa e vita familiare;</a:t>
            </a:r>
          </a:p>
          <a:p>
            <a:pPr algn="just"/>
            <a:r>
              <a:rPr lang="it-IT" sz="2400" dirty="0">
                <a:latin typeface="Times New Roman" panose="02020603050405020304" pitchFamily="18" charset="0"/>
                <a:cs typeface="Times New Roman" panose="02020603050405020304" pitchFamily="18" charset="0"/>
              </a:rPr>
              <a:t>• i criteri generali di ripartizione delle risorse per la formazione del personale nel rispetto degli obiettivi e delle finalità definiti a livello nazionale con il Piano nazionale di formazione dei docenti;</a:t>
            </a:r>
          </a:p>
          <a:p>
            <a:pPr algn="just"/>
            <a:r>
              <a:rPr lang="it-IT" sz="2400" dirty="0">
                <a:latin typeface="Times New Roman" panose="02020603050405020304" pitchFamily="18" charset="0"/>
                <a:cs typeface="Times New Roman" panose="02020603050405020304" pitchFamily="18" charset="0"/>
              </a:rPr>
              <a:t>• i criteri generali per l’utilizzo di strumentazioni tecnologiche di lavoro in orario diverso da quello di servizio, al fine di una maggiore conciliazione tra vita lavorativa e vita familiare (diritto alla disconnessione);</a:t>
            </a:r>
          </a:p>
          <a:p>
            <a:pPr marL="0" indent="0">
              <a:spcBef>
                <a:spcPts val="0"/>
              </a:spcBef>
              <a:buNone/>
            </a:pPr>
            <a:endParaRPr lang="it-IT" sz="1600" dirty="0">
              <a:latin typeface="Calibri" panose="020F0502020204030204" pitchFamily="34" charset="0"/>
              <a:cs typeface="Calibri" panose="020F0502020204030204" pitchFamily="34" charset="0"/>
            </a:endParaRPr>
          </a:p>
        </p:txBody>
      </p:sp>
      <p:sp>
        <p:nvSpPr>
          <p:cNvPr id="7" name="Segnaposto contenuto 5">
            <a:extLst>
              <a:ext uri="{FF2B5EF4-FFF2-40B4-BE49-F238E27FC236}">
                <a16:creationId xmlns:a16="http://schemas.microsoft.com/office/drawing/2014/main" id="{C2D8962E-2905-4FEC-ABDA-1657F1C0C27D}"/>
              </a:ext>
            </a:extLst>
          </p:cNvPr>
          <p:cNvSpPr txBox="1">
            <a:spLocks/>
          </p:cNvSpPr>
          <p:nvPr/>
        </p:nvSpPr>
        <p:spPr>
          <a:xfrm>
            <a:off x="2567369" y="2849656"/>
            <a:ext cx="9846116" cy="247847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spcBef>
                <a:spcPts val="0"/>
              </a:spcBef>
              <a:buFont typeface="Wingdings 3" charset="2"/>
              <a:buNone/>
            </a:pPr>
            <a:endParaRPr lang="it-IT" sz="1600" dirty="0">
              <a:latin typeface="Calibri" panose="020F0502020204030204" pitchFamily="34" charset="0"/>
              <a:cs typeface="Calibri" panose="020F0502020204030204" pitchFamily="34" charset="0"/>
            </a:endParaRPr>
          </a:p>
        </p:txBody>
      </p:sp>
      <p:pic>
        <p:nvPicPr>
          <p:cNvPr id="2" name="Immagine 1">
            <a:extLst>
              <a:ext uri="{FF2B5EF4-FFF2-40B4-BE49-F238E27FC236}">
                <a16:creationId xmlns:a16="http://schemas.microsoft.com/office/drawing/2014/main" id="{86A1B288-56EC-BF9C-2990-12F9DDF892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4091" y="187265"/>
            <a:ext cx="1565200" cy="1028585"/>
          </a:xfrm>
          <a:prstGeom prst="rect">
            <a:avLst/>
          </a:prstGeom>
        </p:spPr>
      </p:pic>
      <p:sp>
        <p:nvSpPr>
          <p:cNvPr id="4" name="Segnaposto numero diapositiva 3">
            <a:extLst>
              <a:ext uri="{FF2B5EF4-FFF2-40B4-BE49-F238E27FC236}">
                <a16:creationId xmlns:a16="http://schemas.microsoft.com/office/drawing/2014/main" id="{ECF2BF5C-FB3D-40C2-B779-705CFF2954AD}"/>
              </a:ext>
            </a:extLst>
          </p:cNvPr>
          <p:cNvSpPr>
            <a:spLocks noGrp="1"/>
          </p:cNvSpPr>
          <p:nvPr>
            <p:ph type="sldNum" sz="quarter" idx="12"/>
          </p:nvPr>
        </p:nvSpPr>
        <p:spPr/>
        <p:txBody>
          <a:bodyPr/>
          <a:lstStyle/>
          <a:p>
            <a:fld id="{4EB5C335-5845-4195-83EC-9A403DDE32F7}" type="slidenum">
              <a:rPr lang="it-IT" smtClean="0"/>
              <a:t>5</a:t>
            </a:fld>
            <a:endParaRPr lang="it-IT"/>
          </a:p>
        </p:txBody>
      </p:sp>
    </p:spTree>
    <p:extLst>
      <p:ext uri="{BB962C8B-B14F-4D97-AF65-F5344CB8AC3E}">
        <p14:creationId xmlns:p14="http://schemas.microsoft.com/office/powerpoint/2010/main" val="2180688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5">
            <a:extLst>
              <a:ext uri="{FF2B5EF4-FFF2-40B4-BE49-F238E27FC236}">
                <a16:creationId xmlns:a16="http://schemas.microsoft.com/office/drawing/2014/main" id="{05DE2207-27B2-EE68-FB98-0881BC4B6534}"/>
              </a:ext>
            </a:extLst>
          </p:cNvPr>
          <p:cNvSpPr>
            <a:spLocks noGrp="1"/>
          </p:cNvSpPr>
          <p:nvPr>
            <p:ph idx="1"/>
          </p:nvPr>
        </p:nvSpPr>
        <p:spPr>
          <a:xfrm>
            <a:off x="2374490" y="1307605"/>
            <a:ext cx="9432323" cy="5019453"/>
          </a:xfrm>
        </p:spPr>
        <p:txBody>
          <a:bodyPr>
            <a:noAutofit/>
          </a:bodyPr>
          <a:lstStyle/>
          <a:p>
            <a:pPr algn="just"/>
            <a:r>
              <a:rPr lang="it-IT" sz="2400" dirty="0">
                <a:latin typeface="Times New Roman" panose="02020603050405020304" pitchFamily="18" charset="0"/>
                <a:cs typeface="Times New Roman" panose="02020603050405020304" pitchFamily="18" charset="0"/>
              </a:rPr>
              <a:t>• i riflessi sulla qualità del lavoro e sulla professionalità delle innovazioni tecnologiche e dei processi di informatizzazione inerenti ai servizi amministrativi e a supporto dell’attività scolastica;</a:t>
            </a:r>
          </a:p>
          <a:p>
            <a:pPr algn="just"/>
            <a:r>
              <a:rPr lang="it-IT" sz="2400" dirty="0">
                <a:latin typeface="Times New Roman" panose="02020603050405020304" pitchFamily="18" charset="0"/>
                <a:cs typeface="Times New Roman" panose="02020603050405020304" pitchFamily="18" charset="0"/>
              </a:rPr>
              <a:t>• il personale tenuto ad assicurare i servizi essenziali relativi alla vigilanza agli ingressi alla scuola e ad altre attività indifferibili coincidenti con l’assemblea sindacale;</a:t>
            </a:r>
          </a:p>
          <a:p>
            <a:pPr algn="just"/>
            <a:r>
              <a:rPr lang="it-IT" sz="2400" dirty="0">
                <a:latin typeface="Times New Roman" panose="02020603050405020304" pitchFamily="18" charset="0"/>
                <a:cs typeface="Times New Roman" panose="02020603050405020304" pitchFamily="18" charset="0"/>
              </a:rPr>
              <a:t>• i criteri di utilizzo delle risorse finanziarie e la determinazione della misura dei compensi Dei Tutor/Orientatori.</a:t>
            </a:r>
          </a:p>
          <a:p>
            <a:pPr algn="just"/>
            <a:r>
              <a:rPr lang="it-IT" sz="2400" dirty="0">
                <a:latin typeface="Times New Roman" panose="02020603050405020304" pitchFamily="18" charset="0"/>
                <a:cs typeface="Times New Roman" panose="02020603050405020304" pitchFamily="18" charset="0"/>
              </a:rPr>
              <a:t>• il Protocollo di intesa per la determinazione dei contingenti di personale previsti dall’accordo sulle norme di garanzia dei servizi pubblici essenziali e sulle procedure di raffreddamento e di conciliazione in caso di sciopero nel comparto Istruzione e Ricerca. </a:t>
            </a:r>
          </a:p>
          <a:p>
            <a:pPr algn="just">
              <a:spcBef>
                <a:spcPts val="0"/>
              </a:spcBef>
              <a:buFont typeface="Wingdings" panose="05000000000000000000" pitchFamily="2" charset="2"/>
              <a:buChar char="ü"/>
            </a:pPr>
            <a:endParaRPr lang="it-IT" sz="2400" dirty="0">
              <a:latin typeface="Times New Roman" panose="02020603050405020304" pitchFamily="18" charset="0"/>
              <a:cs typeface="Times New Roman" panose="02020603050405020304" pitchFamily="18" charset="0"/>
            </a:endParaRPr>
          </a:p>
        </p:txBody>
      </p:sp>
      <p:pic>
        <p:nvPicPr>
          <p:cNvPr id="2" name="Immagine 1">
            <a:extLst>
              <a:ext uri="{FF2B5EF4-FFF2-40B4-BE49-F238E27FC236}">
                <a16:creationId xmlns:a16="http://schemas.microsoft.com/office/drawing/2014/main" id="{BBACB93F-7CFC-6DB5-C71D-84AA72417F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4091" y="187265"/>
            <a:ext cx="1565200" cy="1028585"/>
          </a:xfrm>
          <a:prstGeom prst="rect">
            <a:avLst/>
          </a:prstGeom>
        </p:spPr>
      </p:pic>
      <p:sp>
        <p:nvSpPr>
          <p:cNvPr id="4" name="Segnaposto numero diapositiva 3">
            <a:extLst>
              <a:ext uri="{FF2B5EF4-FFF2-40B4-BE49-F238E27FC236}">
                <a16:creationId xmlns:a16="http://schemas.microsoft.com/office/drawing/2014/main" id="{D61C0806-0BA1-4A91-A132-F5C6143C95E2}"/>
              </a:ext>
            </a:extLst>
          </p:cNvPr>
          <p:cNvSpPr>
            <a:spLocks noGrp="1"/>
          </p:cNvSpPr>
          <p:nvPr>
            <p:ph type="sldNum" sz="quarter" idx="12"/>
          </p:nvPr>
        </p:nvSpPr>
        <p:spPr/>
        <p:txBody>
          <a:bodyPr/>
          <a:lstStyle/>
          <a:p>
            <a:fld id="{4EB5C335-5845-4195-83EC-9A403DDE32F7}" type="slidenum">
              <a:rPr lang="it-IT" smtClean="0"/>
              <a:t>6</a:t>
            </a:fld>
            <a:endParaRPr lang="it-IT"/>
          </a:p>
        </p:txBody>
      </p:sp>
    </p:spTree>
    <p:extLst>
      <p:ext uri="{BB962C8B-B14F-4D97-AF65-F5344CB8AC3E}">
        <p14:creationId xmlns:p14="http://schemas.microsoft.com/office/powerpoint/2010/main" val="2930790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5">
            <a:extLst>
              <a:ext uri="{FF2B5EF4-FFF2-40B4-BE49-F238E27FC236}">
                <a16:creationId xmlns:a16="http://schemas.microsoft.com/office/drawing/2014/main" id="{05DE2207-27B2-EE68-FB98-0881BC4B6534}"/>
              </a:ext>
            </a:extLst>
          </p:cNvPr>
          <p:cNvSpPr>
            <a:spLocks noGrp="1"/>
          </p:cNvSpPr>
          <p:nvPr>
            <p:ph idx="1"/>
          </p:nvPr>
        </p:nvSpPr>
        <p:spPr>
          <a:xfrm>
            <a:off x="2138516" y="770501"/>
            <a:ext cx="9447235" cy="5900234"/>
          </a:xfrm>
        </p:spPr>
        <p:txBody>
          <a:bodyPr>
            <a:normAutofit/>
          </a:bodyPr>
          <a:lstStyle/>
          <a:p>
            <a:pPr marL="0" indent="0">
              <a:spcBef>
                <a:spcPts val="0"/>
              </a:spcBef>
              <a:buNone/>
            </a:pPr>
            <a:endParaRPr lang="it-IT" sz="1600" dirty="0">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endParaRPr>
          </a:p>
          <a:p>
            <a:pPr marL="0" indent="0">
              <a:spcBef>
                <a:spcPts val="0"/>
              </a:spcBef>
              <a:buNone/>
            </a:pPr>
            <a:endParaRPr lang="it-IT" sz="1600" dirty="0">
              <a:latin typeface="Calibri" panose="020F0502020204030204" pitchFamily="34" charset="0"/>
              <a:cs typeface="Calibri" panose="020F0502020204030204" pitchFamily="34" charset="0"/>
            </a:endParaRPr>
          </a:p>
        </p:txBody>
      </p:sp>
      <p:pic>
        <p:nvPicPr>
          <p:cNvPr id="2" name="Immagine 1">
            <a:extLst>
              <a:ext uri="{FF2B5EF4-FFF2-40B4-BE49-F238E27FC236}">
                <a16:creationId xmlns:a16="http://schemas.microsoft.com/office/drawing/2014/main" id="{F3D776B3-C2B9-0EE8-0411-B739AE4523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4091" y="187265"/>
            <a:ext cx="1565200" cy="1028585"/>
          </a:xfrm>
          <a:prstGeom prst="rect">
            <a:avLst/>
          </a:prstGeom>
        </p:spPr>
      </p:pic>
      <p:sp>
        <p:nvSpPr>
          <p:cNvPr id="4" name="Segnaposto numero diapositiva 3">
            <a:extLst>
              <a:ext uri="{FF2B5EF4-FFF2-40B4-BE49-F238E27FC236}">
                <a16:creationId xmlns:a16="http://schemas.microsoft.com/office/drawing/2014/main" id="{CB2AC96D-6AC0-4F57-8648-E3F7B262B6CA}"/>
              </a:ext>
            </a:extLst>
          </p:cNvPr>
          <p:cNvSpPr>
            <a:spLocks noGrp="1"/>
          </p:cNvSpPr>
          <p:nvPr>
            <p:ph type="sldNum" sz="quarter" idx="12"/>
          </p:nvPr>
        </p:nvSpPr>
        <p:spPr/>
        <p:txBody>
          <a:bodyPr/>
          <a:lstStyle/>
          <a:p>
            <a:fld id="{4EB5C335-5845-4195-83EC-9A403DDE32F7}" type="slidenum">
              <a:rPr lang="it-IT" smtClean="0"/>
              <a:t>7</a:t>
            </a:fld>
            <a:endParaRPr lang="it-IT"/>
          </a:p>
        </p:txBody>
      </p:sp>
      <p:sp>
        <p:nvSpPr>
          <p:cNvPr id="3" name="Rettangolo 2">
            <a:extLst>
              <a:ext uri="{FF2B5EF4-FFF2-40B4-BE49-F238E27FC236}">
                <a16:creationId xmlns:a16="http://schemas.microsoft.com/office/drawing/2014/main" id="{D541A00C-40D0-44BF-8329-14D9F3A6B34E}"/>
              </a:ext>
            </a:extLst>
          </p:cNvPr>
          <p:cNvSpPr/>
          <p:nvPr/>
        </p:nvSpPr>
        <p:spPr>
          <a:xfrm>
            <a:off x="2138517" y="1321901"/>
            <a:ext cx="9447234" cy="4596258"/>
          </a:xfrm>
          <a:prstGeom prst="rect">
            <a:avLst/>
          </a:prstGeom>
        </p:spPr>
        <p:txBody>
          <a:bodyPr wrap="square">
            <a:spAutoFit/>
          </a:bodyPr>
          <a:lstStyle/>
          <a:p>
            <a:pPr algn="ctr">
              <a:lnSpc>
                <a:spcPct val="107000"/>
              </a:lnSpc>
              <a:spcAft>
                <a:spcPts val="800"/>
              </a:spcAft>
            </a:pPr>
            <a:r>
              <a:rPr lang="it-IT" sz="2800" b="1" dirty="0">
                <a:latin typeface="Times New Roman" panose="02020603050405020304" pitchFamily="18" charset="0"/>
                <a:ea typeface="Calibri" panose="020F0502020204030204" pitchFamily="34" charset="0"/>
                <a:cs typeface="Times New Roman" panose="02020603050405020304" pitchFamily="18" charset="0"/>
              </a:rPr>
              <a:t>Confronto</a:t>
            </a:r>
          </a:p>
          <a:p>
            <a:pPr algn="just">
              <a:lnSpc>
                <a:spcPct val="107000"/>
              </a:lnSpc>
              <a:spcAft>
                <a:spcPts val="800"/>
              </a:spcAft>
            </a:pPr>
            <a:r>
              <a:rPr lang="it-IT" sz="2400" dirty="0">
                <a:latin typeface="Times New Roman" panose="02020603050405020304" pitchFamily="18" charset="0"/>
                <a:ea typeface="Calibri" panose="020F0502020204030204" pitchFamily="34" charset="0"/>
                <a:cs typeface="Times New Roman" panose="02020603050405020304" pitchFamily="18" charset="0"/>
              </a:rPr>
              <a:t>Sono oggetto di confronto:</a:t>
            </a:r>
          </a:p>
          <a:p>
            <a:pPr algn="just">
              <a:lnSpc>
                <a:spcPct val="107000"/>
              </a:lnSpc>
              <a:spcAft>
                <a:spcPts val="800"/>
              </a:spcAft>
            </a:pPr>
            <a:r>
              <a:rPr lang="it-IT" sz="2400" dirty="0">
                <a:latin typeface="Times New Roman" panose="02020603050405020304" pitchFamily="18" charset="0"/>
                <a:ea typeface="Calibri" panose="020F0502020204030204" pitchFamily="34" charset="0"/>
                <a:cs typeface="Times New Roman" panose="02020603050405020304" pitchFamily="18" charset="0"/>
              </a:rPr>
              <a:t>• l’articolazione dell’orario di lavoro del personale docente, educativo ed ATA, nonché i criteri per l’individuazione del medesimo personale da utilizzare nelle attività retribuite con il fondo per il miglioramento dell’offerta formativa;</a:t>
            </a:r>
          </a:p>
          <a:p>
            <a:pPr algn="just">
              <a:lnSpc>
                <a:spcPct val="107000"/>
              </a:lnSpc>
              <a:spcAft>
                <a:spcPts val="800"/>
              </a:spcAft>
            </a:pPr>
            <a:r>
              <a:rPr lang="it-IT" sz="2400" dirty="0">
                <a:latin typeface="Times New Roman" panose="02020603050405020304" pitchFamily="18" charset="0"/>
                <a:ea typeface="Calibri" panose="020F0502020204030204" pitchFamily="34" charset="0"/>
                <a:cs typeface="Times New Roman" panose="02020603050405020304" pitchFamily="18" charset="0"/>
              </a:rPr>
              <a:t>• i criteri riguardanti le assegnazioni alle sedi di servizio all’interno dell’istituzione scolastica del personale docente, educativo ed ATA;</a:t>
            </a:r>
          </a:p>
          <a:p>
            <a:pPr algn="just">
              <a:lnSpc>
                <a:spcPct val="107000"/>
              </a:lnSpc>
              <a:spcAft>
                <a:spcPts val="800"/>
              </a:spcAft>
            </a:pPr>
            <a:r>
              <a:rPr lang="it-IT" sz="2400" dirty="0">
                <a:latin typeface="Times New Roman" panose="02020603050405020304" pitchFamily="18" charset="0"/>
                <a:ea typeface="Calibri" panose="020F0502020204030204" pitchFamily="34" charset="0"/>
                <a:cs typeface="Times New Roman" panose="02020603050405020304" pitchFamily="18" charset="0"/>
              </a:rPr>
              <a:t>• i criteri per la fruizione dei permessi per l’aggiornamento;</a:t>
            </a:r>
          </a:p>
          <a:p>
            <a:pPr algn="just">
              <a:lnSpc>
                <a:spcPct val="107000"/>
              </a:lnSpc>
              <a:spcAft>
                <a:spcPts val="800"/>
              </a:spcAft>
            </a:pPr>
            <a:r>
              <a:rPr lang="it-IT" sz="2400" dirty="0">
                <a:latin typeface="Times New Roman" panose="02020603050405020304" pitchFamily="18"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1016068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5">
            <a:extLst>
              <a:ext uri="{FF2B5EF4-FFF2-40B4-BE49-F238E27FC236}">
                <a16:creationId xmlns:a16="http://schemas.microsoft.com/office/drawing/2014/main" id="{05DE2207-27B2-EE68-FB98-0881BC4B6534}"/>
              </a:ext>
            </a:extLst>
          </p:cNvPr>
          <p:cNvSpPr>
            <a:spLocks noGrp="1"/>
          </p:cNvSpPr>
          <p:nvPr>
            <p:ph idx="1"/>
          </p:nvPr>
        </p:nvSpPr>
        <p:spPr>
          <a:xfrm>
            <a:off x="2783394" y="1496937"/>
            <a:ext cx="8654803" cy="4726177"/>
          </a:xfrm>
        </p:spPr>
        <p:txBody>
          <a:bodyPr>
            <a:normAutofit/>
          </a:bodyPr>
          <a:lstStyle/>
          <a:p>
            <a:pPr marL="0" indent="0">
              <a:spcBef>
                <a:spcPts val="0"/>
              </a:spcBef>
              <a:buNone/>
            </a:pPr>
            <a:endParaRPr lang="it-IT" sz="1600" dirty="0">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endParaRPr>
          </a:p>
          <a:p>
            <a:pPr lvl="0" algn="just">
              <a:spcBef>
                <a:spcPts val="0"/>
              </a:spcBef>
              <a:buSzPct val="100000"/>
              <a:buFont typeface="Wingdings" panose="05000000000000000000" pitchFamily="2" charset="2"/>
              <a:buChar char="ü"/>
              <a:tabLst>
                <a:tab pos="457200" algn="l"/>
              </a:tabLst>
            </a:pPr>
            <a:r>
              <a:rPr lang="it-IT" sz="2400" dirty="0">
                <a:latin typeface="Times New Roman" panose="02020603050405020304" pitchFamily="18" charset="0"/>
                <a:cs typeface="Times New Roman" panose="02020603050405020304" pitchFamily="18" charset="0"/>
              </a:rPr>
              <a:t>• la promozione della legalità, della qualità del lavoro e del benessere organizzativo e individuazione delle misure di prevenzione dello stress lavoro-correlato e di fenomeni di </a:t>
            </a:r>
            <a:r>
              <a:rPr lang="it-IT" sz="2400" dirty="0" err="1">
                <a:latin typeface="Times New Roman" panose="02020603050405020304" pitchFamily="18" charset="0"/>
                <a:cs typeface="Times New Roman" panose="02020603050405020304" pitchFamily="18" charset="0"/>
              </a:rPr>
              <a:t>burn</a:t>
            </a:r>
            <a:r>
              <a:rPr lang="it-IT" sz="2400" dirty="0">
                <a:latin typeface="Times New Roman" panose="02020603050405020304" pitchFamily="18" charset="0"/>
                <a:cs typeface="Times New Roman" panose="02020603050405020304" pitchFamily="18" charset="0"/>
              </a:rPr>
              <a:t>-out;</a:t>
            </a:r>
          </a:p>
          <a:p>
            <a:pPr lvl="0" algn="just">
              <a:spcBef>
                <a:spcPts val="0"/>
              </a:spcBef>
              <a:buSzPct val="100000"/>
              <a:buFont typeface="Wingdings" panose="05000000000000000000" pitchFamily="2" charset="2"/>
              <a:buChar char="ü"/>
              <a:tabLst>
                <a:tab pos="457200" algn="l"/>
              </a:tabLst>
            </a:pPr>
            <a:r>
              <a:rPr lang="it-IT" sz="2400" dirty="0">
                <a:latin typeface="Times New Roman" panose="02020603050405020304" pitchFamily="18" charset="0"/>
                <a:cs typeface="Times New Roman" panose="02020603050405020304" pitchFamily="18" charset="0"/>
              </a:rPr>
              <a:t>• i criteri generali delle modalità attuative del lavoro agile e del lavoro da remoto nonché i criteri di priorità per l’accesso agli stessi </a:t>
            </a:r>
          </a:p>
          <a:p>
            <a:pPr lvl="0" algn="just">
              <a:spcBef>
                <a:spcPts val="0"/>
              </a:spcBef>
              <a:buSzPct val="100000"/>
              <a:buFont typeface="Wingdings" panose="05000000000000000000" pitchFamily="2" charset="2"/>
              <a:buChar char="ü"/>
              <a:tabLst>
                <a:tab pos="457200" algn="l"/>
              </a:tabLst>
            </a:pPr>
            <a:r>
              <a:rPr lang="it-IT" sz="2400" dirty="0">
                <a:latin typeface="Times New Roman" panose="02020603050405020304" pitchFamily="18" charset="0"/>
                <a:cs typeface="Times New Roman" panose="02020603050405020304" pitchFamily="18" charset="0"/>
              </a:rPr>
              <a:t> i criteri per il conferimento degli incarichi al personale ATA.</a:t>
            </a:r>
          </a:p>
          <a:p>
            <a:pPr lvl="0" algn="just">
              <a:spcBef>
                <a:spcPts val="0"/>
              </a:spcBef>
              <a:buSzPct val="100000"/>
              <a:buFont typeface="Wingdings" panose="05000000000000000000" pitchFamily="2" charset="2"/>
              <a:buChar char="ü"/>
              <a:tabLst>
                <a:tab pos="457200" algn="l"/>
              </a:tabLst>
            </a:pPr>
            <a:endParaRPr lang="it-IT" sz="2400" dirty="0">
              <a:latin typeface="Times New Roman" panose="02020603050405020304" pitchFamily="18" charset="0"/>
              <a:cs typeface="Times New Roman" panose="02020603050405020304" pitchFamily="18" charset="0"/>
            </a:endParaRPr>
          </a:p>
          <a:p>
            <a:pPr marL="0" indent="0">
              <a:spcBef>
                <a:spcPts val="0"/>
              </a:spcBef>
              <a:buNone/>
            </a:pPr>
            <a:endParaRPr lang="it-IT" sz="1600" dirty="0">
              <a:latin typeface="Calibri" panose="020F0502020204030204" pitchFamily="34" charset="0"/>
              <a:cs typeface="Calibri" panose="020F0502020204030204" pitchFamily="34" charset="0"/>
            </a:endParaRPr>
          </a:p>
        </p:txBody>
      </p:sp>
      <p:pic>
        <p:nvPicPr>
          <p:cNvPr id="2" name="Immagine 1">
            <a:extLst>
              <a:ext uri="{FF2B5EF4-FFF2-40B4-BE49-F238E27FC236}">
                <a16:creationId xmlns:a16="http://schemas.microsoft.com/office/drawing/2014/main" id="{5302D1B8-C7B6-A1C8-1098-8907ADAD44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74091" y="187265"/>
            <a:ext cx="1565200" cy="1028585"/>
          </a:xfrm>
          <a:prstGeom prst="rect">
            <a:avLst/>
          </a:prstGeom>
        </p:spPr>
      </p:pic>
      <p:sp>
        <p:nvSpPr>
          <p:cNvPr id="4" name="Segnaposto numero diapositiva 3">
            <a:extLst>
              <a:ext uri="{FF2B5EF4-FFF2-40B4-BE49-F238E27FC236}">
                <a16:creationId xmlns:a16="http://schemas.microsoft.com/office/drawing/2014/main" id="{3D9C0F53-E16B-43C6-93AE-5BF1FA36E711}"/>
              </a:ext>
            </a:extLst>
          </p:cNvPr>
          <p:cNvSpPr>
            <a:spLocks noGrp="1"/>
          </p:cNvSpPr>
          <p:nvPr>
            <p:ph type="sldNum" sz="quarter" idx="12"/>
          </p:nvPr>
        </p:nvSpPr>
        <p:spPr/>
        <p:txBody>
          <a:bodyPr/>
          <a:lstStyle/>
          <a:p>
            <a:fld id="{4EB5C335-5845-4195-83EC-9A403DDE32F7}" type="slidenum">
              <a:rPr lang="it-IT" smtClean="0"/>
              <a:t>8</a:t>
            </a:fld>
            <a:endParaRPr lang="it-IT"/>
          </a:p>
        </p:txBody>
      </p:sp>
    </p:spTree>
    <p:extLst>
      <p:ext uri="{BB962C8B-B14F-4D97-AF65-F5344CB8AC3E}">
        <p14:creationId xmlns:p14="http://schemas.microsoft.com/office/powerpoint/2010/main" val="4160270739"/>
      </p:ext>
    </p:extLst>
  </p:cSld>
  <p:clrMapOvr>
    <a:masterClrMapping/>
  </p:clrMapOvr>
</p:sld>
</file>

<file path=ppt/theme/theme1.xml><?xml version="1.0" encoding="utf-8"?>
<a:theme xmlns:a="http://schemas.openxmlformats.org/drawingml/2006/main" name="Filo">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433</TotalTime>
  <Words>693</Words>
  <Application>Microsoft Office PowerPoint</Application>
  <PresentationFormat>Widescreen</PresentationFormat>
  <Paragraphs>50</Paragraphs>
  <Slides>8</Slides>
  <Notes>1</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8</vt:i4>
      </vt:variant>
    </vt:vector>
  </HeadingPairs>
  <TitlesOfParts>
    <vt:vector size="16" baseType="lpstr">
      <vt:lpstr>Arial</vt:lpstr>
      <vt:lpstr>Calibri</vt:lpstr>
      <vt:lpstr>Century Gothic</vt:lpstr>
      <vt:lpstr>Times New Roman</vt:lpstr>
      <vt:lpstr>Verdana</vt:lpstr>
      <vt:lpstr>Wingdings</vt:lpstr>
      <vt:lpstr>Wingdings 3</vt:lpstr>
      <vt:lpstr>Filo</vt:lpstr>
      <vt:lpstr>RSU/TAS   RUOLO E FUNZIONI DELLE RAPPRESENTANZE SINDACALI UNITARIE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Utente</dc:creator>
  <cp:lastModifiedBy>Utente</cp:lastModifiedBy>
  <cp:revision>26</cp:revision>
  <cp:lastPrinted>2025-09-24T14:27:39Z</cp:lastPrinted>
  <dcterms:created xsi:type="dcterms:W3CDTF">2024-01-22T08:20:24Z</dcterms:created>
  <dcterms:modified xsi:type="dcterms:W3CDTF">2026-02-12T09:28:19Z</dcterms:modified>
</cp:coreProperties>
</file>