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5" r:id="rId1"/>
  </p:sldMasterIdLst>
  <p:notesMasterIdLst>
    <p:notesMasterId r:id="rId10"/>
  </p:notesMasterIdLst>
  <p:sldIdLst>
    <p:sldId id="256" r:id="rId2"/>
    <p:sldId id="257" r:id="rId3"/>
    <p:sldId id="275" r:id="rId4"/>
    <p:sldId id="276" r:id="rId5"/>
    <p:sldId id="277" r:id="rId6"/>
    <p:sldId id="280" r:id="rId7"/>
    <p:sldId id="286" r:id="rId8"/>
    <p:sldId id="282" r:id="rId9"/>
  </p:sldIdLst>
  <p:sldSz cx="12192000" cy="6858000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86151" autoAdjust="0"/>
  </p:normalViewPr>
  <p:slideViewPr>
    <p:cSldViewPr snapToGrid="0">
      <p:cViewPr varScale="1">
        <p:scale>
          <a:sx n="65" d="100"/>
          <a:sy n="65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A1825FCE-E92E-44E1-B15C-C784E359A7A2}" type="datetimeFigureOut">
              <a:rPr lang="it-IT" smtClean="0"/>
              <a:t>12/02/2026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C9802BC1-24B6-4AE6-BDC2-4128EE5B95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4313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02BC1-24B6-4AE6-BDC2-4128EE5B950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3593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02BC1-24B6-4AE6-BDC2-4128EE5B950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1013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02BC1-24B6-4AE6-BDC2-4128EE5B950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2011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FBF58-30B5-4924-9FC5-0575A4AA88A6}" type="datetime1">
              <a:rPr lang="it-IT" smtClean="0"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007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2409-CF59-4FCA-9F66-528FB45FACBA}" type="datetime1">
              <a:rPr lang="it-IT" smtClean="0"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216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1CF9F-4AE3-49AD-B6E0-5354344FD321}" type="datetime1">
              <a:rPr lang="it-IT" smtClean="0"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320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9E2FE-B6C4-45CD-8CF9-476E6A172493}" type="datetime1">
              <a:rPr lang="it-IT" smtClean="0"/>
              <a:t>12/02/2026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3605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09072-AA58-4F2D-A5EF-B05CC5786430}" type="datetime1">
              <a:rPr lang="it-IT" smtClean="0"/>
              <a:t>12/02/2026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053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DDEE8-4081-467A-8485-5BF1B22930A8}" type="datetime1">
              <a:rPr lang="it-IT" smtClean="0"/>
              <a:t>12/02/2026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322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6DAFE-D887-42F8-9510-1C1C72847FC8}" type="datetime1">
              <a:rPr lang="it-IT" smtClean="0"/>
              <a:t>12/02/2026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375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167AF-D317-4A0C-953C-15B61CE33651}" type="datetime1">
              <a:rPr lang="it-IT" smtClean="0"/>
              <a:t>12/02/2026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356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0C7A-3A42-4021-A8E1-8A9F7A269362}" type="datetime1">
              <a:rPr lang="it-IT" smtClean="0"/>
              <a:t>12/02/2026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826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7E26F-4F55-47D1-8D10-5A4A2DA551E6}" type="datetime1">
              <a:rPr lang="it-IT" smtClean="0"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9541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C28CA-BF57-4277-B62D-94F071B5215C}" type="datetime1">
              <a:rPr lang="it-IT" smtClean="0"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4129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192B-1D04-4C66-8FD3-C9CD231F03EC}" type="datetime1">
              <a:rPr lang="it-IT" smtClean="0"/>
              <a:t>12/02/2026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8601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FD0CA-3070-4915-B4C6-9A9C5364A8F5}" type="datetime1">
              <a:rPr lang="it-IT" smtClean="0"/>
              <a:t>12/02/2026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2594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DD161-CE91-414A-961A-775282B823CC}" type="datetime1">
              <a:rPr lang="it-IT" smtClean="0"/>
              <a:t>12/02/2026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1229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273E2-A6CA-42DB-9057-A21DFFF6A0FB}" type="datetime1">
              <a:rPr lang="it-IT" smtClean="0"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821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BD60-9C67-4B4E-84D6-4CD1E926A099}" type="datetime1">
              <a:rPr lang="it-IT" smtClean="0"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22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B228D-EEB3-4CBE-95B6-4B70CEFEC976}" type="datetime1">
              <a:rPr lang="it-IT" smtClean="0"/>
              <a:t>12/02/2026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EB5C335-5845-4195-83EC-9A403DDE32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380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ranagenzia.it/comunicati/12806-sottoscritta-lipotesi-di-accordo-sulle-modalita-di-adesione-al-fondo-pensione-espero-anche-mediante-forme-di-silenzio-assenso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ranagenzia.it/comunicati/12806-sottoscritta-lipotesi-di-accordo-sulle-modalita-di-adesione-al-fondo-pensione-espero-anche-mediante-forme-di-silenzio-assenso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ranagenzia.it/comunicati/12806-sottoscritta-lipotesi-di-accordo-sulle-modalita-di-adesione-al-fondo-pensione-espero-anche-mediante-forme-di-silenzio-assenso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2D9720-48C4-EBDF-E159-D65D49195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1756" y="1381328"/>
            <a:ext cx="9533914" cy="3832395"/>
          </a:xfrm>
        </p:spPr>
        <p:txBody>
          <a:bodyPr>
            <a:normAutofit/>
          </a:bodyPr>
          <a:lstStyle/>
          <a:p>
            <a:pPr algn="ctr"/>
            <a:r>
              <a:rPr lang="it-IT" b="1" dirty="0"/>
              <a:t>Contrattazione Integrativa d'Istituto</a:t>
            </a:r>
            <a:br>
              <a:rPr lang="it-IT" b="1" dirty="0"/>
            </a:b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D36C26F-CE29-4780-A0CC-D8D521CE9C4C}"/>
              </a:ext>
            </a:extLst>
          </p:cNvPr>
          <p:cNvSpPr txBox="1"/>
          <p:nvPr/>
        </p:nvSpPr>
        <p:spPr>
          <a:xfrm>
            <a:off x="4484891" y="5408073"/>
            <a:ext cx="5227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/>
              <a:t>A cura della Segreteria provinciale Cosenza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73DD153-5D19-67AA-6C30-30CCFCB0D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367" y="264221"/>
            <a:ext cx="1886302" cy="123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288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5DE2207-27B2-EE68-FB98-0881BC4B6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4639" y="974689"/>
            <a:ext cx="8647889" cy="554284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contrattazione nelle scuole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livello di singola Istituzione scolastica, la contrattazione integrativa si svolge tra la parte pubblica, rappresentata dal Dirigente scolastico, e la parte sindacale, rappresentata:</a:t>
            </a:r>
          </a:p>
          <a:p>
            <a:pPr algn="just">
              <a:spcBef>
                <a:spcPts val="0"/>
              </a:spcBef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dalla Rappresentanza Sindacale Unitaria (RSU);</a:t>
            </a:r>
          </a:p>
          <a:p>
            <a:pPr algn="just">
              <a:spcBef>
                <a:spcPts val="0"/>
              </a:spcBef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 rappresentanti delle OO.SS. firmatarie del CCNL (TAS liberi di essere presenti o meno).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relazioni sindacali si articolano secondo due modelli, così come prevede il CCNL 2018 in ossequio all’art. 9 del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D.Lgs.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165/2001: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 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partecipazione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finalizzata al dialogo costruttivo tra le parti e articolata in Informazione, Confronto, Organismo paritetico di partecipazione;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 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contrattazione integrativa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finalizzata alla stipulazione di contratti che obbligano reciprocamente le parti.</a:t>
            </a:r>
          </a:p>
          <a:p>
            <a:pPr marL="0" indent="0">
              <a:buNone/>
            </a:pPr>
            <a:endParaRPr lang="it-I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it-IT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59570CF-7B75-2CA4-B037-39E7266DA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091" y="187265"/>
            <a:ext cx="1565200" cy="1028585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EBDC38C-BF46-4B82-B6E1-5C54387C2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2011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5DE2207-27B2-EE68-FB98-0881BC4B6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3046" y="958645"/>
            <a:ext cx="9682558" cy="54569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b="1" i="1" dirty="0"/>
              <a:t>Informazione: (ex informazione preventiva nel CCNL/2007)</a:t>
            </a:r>
            <a:endParaRPr lang="it-IT" dirty="0"/>
          </a:p>
          <a:p>
            <a:pPr marL="0" indent="0" algn="just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 nella trasmissione da parte dell’Amministrazione ai soggetti sindacali, di dati ed elementi conoscitivi al fine di conoscere ed esaminare le questioni da trattare. È data dal Dirigente scolastico, in tempi congrui rispetto alle operazioni propedeutiche all’avvio dell’anno scolastico, circa:</a:t>
            </a:r>
          </a:p>
          <a:p>
            <a:pPr lvl="0" algn="just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misure che intende adottare sulla gestione del personale, organizzazione scolastica, sicurezza, risorse economiche;</a:t>
            </a:r>
          </a:p>
          <a:p>
            <a:pPr lvl="0" algn="just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conseguenti scelte, del Collegio docenti e Consiglio di Istituto, trasfuse nel PTOF e nel Piano attività docenti e ATA.</a:t>
            </a:r>
          </a:p>
          <a:p>
            <a:pPr marL="0" indent="0" algn="just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 il presupposto per il corretto esercizio delle relazioni sindacali ed è propedeutica alla contrattazione. Sono oggetto di informazione:</a:t>
            </a:r>
          </a:p>
          <a:p>
            <a:pPr lvl="0" algn="just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tutte le materie del confronto e della contrattazione;</a:t>
            </a:r>
          </a:p>
          <a:p>
            <a:pPr lvl="0" algn="just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proposta di formazione delle classi e degli organici;</a:t>
            </a:r>
          </a:p>
          <a:p>
            <a:pPr lvl="0" algn="just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criteri di attuazione dei progetti nazionali ed europei.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1600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A2B2D4E-F79F-F727-FF6D-E549C164C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091" y="187265"/>
            <a:ext cx="1565200" cy="1028585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4B3996A-DD8A-4660-A25C-E7831FEB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6629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5DE2207-27B2-EE68-FB98-0881BC4B6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226" y="1304925"/>
            <a:ext cx="9223652" cy="538727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Confronto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 una modalità di relazione (cd. 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dialogo approfondito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ispirata ai principi di “correttezza e buona fede tra le parti” che consente ai soggetti sindacali di esprimere valutazioni esaustive e di partecipare costruttivamente alla definizione delle misure di organizzazione lavorativa che l’Amministrazione intende adottare. Sono materie sottratte alla contrattazione in quanto riservate alla P.A., ma con tale modalità i soggetti sindacali possono esprimere valutazioni e partecipare costruttivamente.</a:t>
            </a:r>
          </a:p>
          <a:p>
            <a:pPr marL="0" indent="0" algn="just">
              <a:buNone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Modalità di svolgimento: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Dirigente scolastico invia gli elementi conoscitivi relativi alle misure da adottare;</a:t>
            </a:r>
          </a:p>
          <a:p>
            <a:pPr lvl="0" algn="just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RSU e/o OO.SS. possono richiedere l’attivazione del confronto entro 5 giorni dall’informazione;</a:t>
            </a:r>
          </a:p>
          <a:p>
            <a:pPr lvl="0" algn="just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confronto deve concludersi entro 15 giorni e al termine è redatta una sintesi dei lavori e delle posizioni emerse.</a:t>
            </a:r>
          </a:p>
          <a:p>
            <a:pPr marL="0" indent="0" algn="just">
              <a:spcBef>
                <a:spcPts val="0"/>
              </a:spcBef>
              <a:buSzPct val="100000"/>
              <a:buNone/>
              <a:tabLst>
                <a:tab pos="457200" algn="l"/>
              </a:tabLst>
            </a:pPr>
            <a:endParaRPr lang="it-IT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it-IT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it-IT" sz="16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it-IT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1575532-24F1-1519-913E-D665AA16E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091" y="187265"/>
            <a:ext cx="1565200" cy="1028585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2CF7133-3EC5-471F-BC89-F97FFD0EF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74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5DE2207-27B2-EE68-FB98-0881BC4B6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9325" y="1428749"/>
            <a:ext cx="9096376" cy="483931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just">
              <a:buNone/>
            </a:pP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Sono oggetto di confronto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just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l’articolazione dell’orario del personale Docente/ATA;</a:t>
            </a:r>
          </a:p>
          <a:p>
            <a:pPr lvl="0" algn="just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criteri per l’individuazione del personale da utilizzare nelle attività retribuite col FIS;</a:t>
            </a:r>
          </a:p>
          <a:p>
            <a:pPr lvl="0" algn="just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criteri per le assegnazioni alle sedi di servizio del personale Docente/ATA;</a:t>
            </a:r>
          </a:p>
          <a:p>
            <a:pPr lvl="0" algn="just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criteri di fruizione dei permessi aggiornamento.</a:t>
            </a:r>
          </a:p>
          <a:p>
            <a:pPr marL="0" indent="0" algn="just">
              <a:buNone/>
            </a:pPr>
            <a:r>
              <a:rPr lang="it-IT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440047F-182B-0381-1045-117F4A491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091" y="187265"/>
            <a:ext cx="1565200" cy="1028585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C00D5A3-D89E-4F6F-90C0-594F9B395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661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5DE2207-27B2-EE68-FB98-0881BC4B6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625" y="1152907"/>
            <a:ext cx="8848725" cy="52036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Contrattazione integrativa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 triennale, i criteri di ripartizione delle risorse tra le diverse modalità di utilizzo possono essere negoziati annualmente. I termini previsti sono:</a:t>
            </a:r>
          </a:p>
          <a:p>
            <a:pPr lvl="0" algn="just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avvio della sessione negoziale: entro </a:t>
            </a:r>
            <a:r>
              <a:rPr 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il 10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settembre;</a:t>
            </a:r>
          </a:p>
          <a:p>
            <a:pPr lvl="0" algn="just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durata minima delle sessioni negoziali: 45 giorni;</a:t>
            </a:r>
          </a:p>
          <a:p>
            <a:pPr lvl="0" algn="just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termine della contrattazione: entro il 30 novembre.</a:t>
            </a:r>
          </a:p>
          <a:p>
            <a:pPr marL="0" indent="0" algn="just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le parti non giungono all’accordo l’Amministrazione è autorizzata a 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procedere unilateralmente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via provvisoria e proseguendo le trattative. Gli atti compiuti nelle situazioni di mancato accordo sono sottoposte alle stesse procedure di controllo degli accordi medesimi.</a:t>
            </a:r>
          </a:p>
          <a:p>
            <a:pPr marL="0" indent="0">
              <a:spcBef>
                <a:spcPts val="0"/>
              </a:spcBef>
              <a:buNone/>
            </a:pP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egnaposto contenuto 5">
            <a:extLst>
              <a:ext uri="{FF2B5EF4-FFF2-40B4-BE49-F238E27FC236}">
                <a16:creationId xmlns:a16="http://schemas.microsoft.com/office/drawing/2014/main" id="{C2D8962E-2905-4FEC-ABDA-1657F1C0C27D}"/>
              </a:ext>
            </a:extLst>
          </p:cNvPr>
          <p:cNvSpPr txBox="1">
            <a:spLocks/>
          </p:cNvSpPr>
          <p:nvPr/>
        </p:nvSpPr>
        <p:spPr>
          <a:xfrm>
            <a:off x="2567369" y="2849656"/>
            <a:ext cx="9846116" cy="247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 3" charset="2"/>
              <a:buNone/>
            </a:pP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6A1B288-56EC-BF9C-2990-12F9DDF89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091" y="187265"/>
            <a:ext cx="1565200" cy="1028585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CF2BF5C-FB3D-40C2-B779-705CFF295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0688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5DE2207-27B2-EE68-FB98-0881BC4B6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8850" y="1009651"/>
            <a:ext cx="9577963" cy="53174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Sono oggetto di contrattazione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just">
              <a:spcBef>
                <a:spcPts val="600"/>
              </a:spcBef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l’attuazione norme sicurezza luoghi lavoro;</a:t>
            </a:r>
          </a:p>
          <a:p>
            <a:pPr lvl="0" algn="just">
              <a:spcBef>
                <a:spcPts val="600"/>
              </a:spcBef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criteri di ripartizione delle risorse FIS;</a:t>
            </a:r>
          </a:p>
          <a:p>
            <a:pPr lvl="0" algn="just">
              <a:spcBef>
                <a:spcPts val="600"/>
              </a:spcBef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criteri per l’attribuzione di compensi accessori al personale docente e ATA;</a:t>
            </a:r>
          </a:p>
          <a:p>
            <a:pPr lvl="0" algn="just">
              <a:spcBef>
                <a:spcPts val="600"/>
              </a:spcBef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criteri per la determinazione dei compensi per la valorizzazione del personale (Bonus Merito docenti);</a:t>
            </a:r>
          </a:p>
          <a:p>
            <a:pPr lvl="0" algn="just">
              <a:spcBef>
                <a:spcPts val="600"/>
              </a:spcBef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criteri e le modalità di applicazione dei diritti sindacali;</a:t>
            </a:r>
          </a:p>
          <a:p>
            <a:pPr lvl="0" algn="just">
              <a:spcBef>
                <a:spcPts val="600"/>
              </a:spcBef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l’individuazione delle fasce temporali di flessibilità in entrata/uscita del personale ATA;</a:t>
            </a:r>
          </a:p>
          <a:p>
            <a:pPr lvl="0" algn="just">
              <a:spcBef>
                <a:spcPts val="600"/>
              </a:spcBef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criteri di ripartizione delle risorse per la formazione del personale docente;</a:t>
            </a:r>
          </a:p>
          <a:p>
            <a:pPr lvl="0" algn="just">
              <a:spcBef>
                <a:spcPts val="600"/>
              </a:spcBef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criteri di utilizzo delle strumentazioni tecnologiche di lavoro in orario diverso da quello di servizio al fine di una maggiore conciliazione tra vita lavorativa e familiare (diritto alla disconnessione);</a:t>
            </a:r>
          </a:p>
          <a:p>
            <a:pPr lvl="0" algn="just">
              <a:spcBef>
                <a:spcPts val="600"/>
              </a:spcBef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riflessi sulla qualità del lavoro e professionalità delle innovazioni tecnologiche e dei processi di informatizzazione inerenti ai servizi amministrativi e a supporto dell’attività scolastica.</a:t>
            </a:r>
          </a:p>
          <a:p>
            <a:pPr marL="0" indent="0" algn="just">
              <a:buNone/>
            </a:pP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BACB93F-7CFC-6DB5-C71D-84AA72417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091" y="187265"/>
            <a:ext cx="1565200" cy="1028585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61C0806-0BA1-4A91-A132-F5C6143C9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0790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5DE2207-27B2-EE68-FB98-0881BC4B6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5101" y="1215849"/>
            <a:ext cx="8001000" cy="5454885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it-IT" sz="1600" dirty="0">
              <a:latin typeface="Calibri" panose="020F0502020204030204" pitchFamily="34" charset="0"/>
              <a:cs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just">
              <a:buNone/>
            </a:pP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Accesso agli atti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Particolarmente discusso è il tema dell’accesso ad atti e informazioni da parte delle OO.SS., che ha visto nel tempo diverse sentenze contrastanti anche dovute alla mutata contrattazione collettiva nazionale di settore, soprattutto  in merito al diritto delle OO.SS. a conoscere i dati nominativi della distribuzione dei compensi accessori:</a:t>
            </a:r>
          </a:p>
          <a:p>
            <a:pPr marL="0" indent="0">
              <a:spcBef>
                <a:spcPts val="0"/>
              </a:spcBef>
              <a:buNone/>
            </a:pPr>
            <a:endParaRPr lang="it-IT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3D776B3-C2B9-0EE8-0411-B739AE452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091" y="187265"/>
            <a:ext cx="1565200" cy="1028585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B2AC96D-6AC0-4F57-8648-E3F7B262B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C335-5845-4195-83EC-9A403DDE32F7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6068430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447</TotalTime>
  <Words>775</Words>
  <Application>Microsoft Office PowerPoint</Application>
  <PresentationFormat>Widescreen</PresentationFormat>
  <Paragraphs>64</Paragraphs>
  <Slides>8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</vt:lpstr>
      <vt:lpstr>Wingdings 3</vt:lpstr>
      <vt:lpstr>Filo</vt:lpstr>
      <vt:lpstr>Contrattazione Integrativa d'Istituto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Utente</cp:lastModifiedBy>
  <cp:revision>28</cp:revision>
  <cp:lastPrinted>2024-10-25T10:37:00Z</cp:lastPrinted>
  <dcterms:created xsi:type="dcterms:W3CDTF">2024-01-22T08:20:24Z</dcterms:created>
  <dcterms:modified xsi:type="dcterms:W3CDTF">2026-02-12T09:28:55Z</dcterms:modified>
</cp:coreProperties>
</file>